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85" r:id="rId2"/>
    <p:sldMasterId id="2147483693" r:id="rId3"/>
    <p:sldMasterId id="2147483696" r:id="rId4"/>
    <p:sldMasterId id="2147483699" r:id="rId5"/>
    <p:sldMasterId id="2147483702" r:id="rId6"/>
    <p:sldMasterId id="2147483705" r:id="rId7"/>
    <p:sldMasterId id="2147483708" r:id="rId8"/>
    <p:sldMasterId id="2147483711" r:id="rId9"/>
    <p:sldMasterId id="2147483714" r:id="rId10"/>
  </p:sldMasterIdLst>
  <p:notesMasterIdLst>
    <p:notesMasterId r:id="rId46"/>
  </p:notesMasterIdLst>
  <p:sldIdLst>
    <p:sldId id="316" r:id="rId11"/>
    <p:sldId id="317" r:id="rId12"/>
    <p:sldId id="318" r:id="rId13"/>
    <p:sldId id="321" r:id="rId14"/>
    <p:sldId id="320" r:id="rId15"/>
    <p:sldId id="322" r:id="rId16"/>
    <p:sldId id="323" r:id="rId17"/>
    <p:sldId id="324" r:id="rId18"/>
    <p:sldId id="325" r:id="rId19"/>
    <p:sldId id="326" r:id="rId20"/>
    <p:sldId id="327" r:id="rId21"/>
    <p:sldId id="335" r:id="rId22"/>
    <p:sldId id="328" r:id="rId23"/>
    <p:sldId id="341" r:id="rId24"/>
    <p:sldId id="329" r:id="rId25"/>
    <p:sldId id="342" r:id="rId26"/>
    <p:sldId id="338" r:id="rId27"/>
    <p:sldId id="343" r:id="rId28"/>
    <p:sldId id="331" r:id="rId29"/>
    <p:sldId id="339" r:id="rId30"/>
    <p:sldId id="333" r:id="rId31"/>
    <p:sldId id="340" r:id="rId32"/>
    <p:sldId id="334" r:id="rId33"/>
    <p:sldId id="291" r:id="rId34"/>
    <p:sldId id="302" r:id="rId35"/>
    <p:sldId id="303" r:id="rId36"/>
    <p:sldId id="307" r:id="rId37"/>
    <p:sldId id="304" r:id="rId38"/>
    <p:sldId id="306" r:id="rId39"/>
    <p:sldId id="308" r:id="rId40"/>
    <p:sldId id="309" r:id="rId41"/>
    <p:sldId id="310" r:id="rId42"/>
    <p:sldId id="311" r:id="rId43"/>
    <p:sldId id="313" r:id="rId44"/>
    <p:sldId id="314" r:id="rId45"/>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C2776C-4BE0-A82A-3CB9-5D3F004B517E}" name="Javier Koole" initials="JK" userId="S::j.koole@rutgers.nl::fc4d0885-22cb-4c94-bcba-7cf0aa95b990" providerId="AD"/>
  <p188:author id="{DBA27783-AC6F-08C3-B8B1-4D9F566ADFCF}" name="Willy van Berlo" initials="WB" userId="S::w.vanberlo@rutgers.nl::625daddb-7892-44f2-894f-d0be6269c69d" providerId="AD"/>
  <p188:author id="{43172A85-6321-ABF7-4C34-42212229E061}" name="Maeva Bonjour" initials="MB" userId="S::m.bonjour@rutgers.nl::3c13c32a-57f2-4e20-86c4-4d7136f6286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03913"/>
    <a:srgbClr val="0099FF"/>
    <a:srgbClr val="0016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77361" autoAdjust="0"/>
  </p:normalViewPr>
  <p:slideViewPr>
    <p:cSldViewPr snapToGrid="0" snapToObjects="1">
      <p:cViewPr varScale="1">
        <p:scale>
          <a:sx n="113" d="100"/>
          <a:sy n="113" d="100"/>
        </p:scale>
        <p:origin x="1590"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3FCB9-13F3-324F-9F04-4F52F9E2A861}" type="datetimeFigureOut">
              <a:rPr lang="nl-NL" smtClean="0"/>
              <a:t>18-3-2025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A9EEE-40A3-B540-8F73-F1EBB90DD36B}" type="slidenum">
              <a:rPr lang="nl-NL" smtClean="0"/>
              <a:t>‹#›</a:t>
            </a:fld>
            <a:endParaRPr lang="nl-NL"/>
          </a:p>
        </p:txBody>
      </p:sp>
    </p:spTree>
    <p:extLst>
      <p:ext uri="{BB962C8B-B14F-4D97-AF65-F5344CB8AC3E}">
        <p14:creationId xmlns:p14="http://schemas.microsoft.com/office/powerpoint/2010/main" val="152923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_9LnqJse0I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a:t>
            </a:fld>
            <a:endParaRPr lang="nl-NL"/>
          </a:p>
        </p:txBody>
      </p:sp>
    </p:spTree>
    <p:extLst>
      <p:ext uri="{BB962C8B-B14F-4D97-AF65-F5344CB8AC3E}">
        <p14:creationId xmlns:p14="http://schemas.microsoft.com/office/powerpoint/2010/main" val="1585403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effectLst/>
                <a:latin typeface="Calibri" panose="020F0502020204030204" pitchFamily="34" charset="0"/>
                <a:ea typeface="Calibri" panose="020F0502020204030204" pitchFamily="34" charset="0"/>
              </a:rPr>
              <a:t>Toelichting</a:t>
            </a:r>
            <a:r>
              <a:rPr lang="nl-NL" sz="1200" dirty="0">
                <a:effectLst/>
                <a:latin typeface="Calibri" panose="020F0502020204030204" pitchFamily="34" charset="0"/>
                <a:ea typeface="Calibri" panose="020F0502020204030204" pitchFamily="34" charset="0"/>
              </a:rPr>
              <a:t>: Reflecteer na deze vraag met de groep over de cijfers over consent en seksueel geweld. Het blijkt dat jongeren consent belangrijk vinden en zeggen dat te doen. Zo geeft </a:t>
            </a:r>
            <a:r>
              <a:rPr lang="nl-NL" sz="1200" dirty="0">
                <a:solidFill>
                  <a:srgbClr val="000000"/>
                </a:solidFill>
                <a:effectLst/>
                <a:latin typeface="Calibri" panose="020F0502020204030204" pitchFamily="34" charset="0"/>
                <a:ea typeface="Calibri" panose="020F0502020204030204" pitchFamily="34" charset="0"/>
              </a:rPr>
              <a:t>94% van de jongeren aan dat die altijd zeker weten dat de ander ook seks wilt. Maar als je kijkt naar de cijfers, heeft 4% van de jongens en 20% van de meiden ooit seksueel geweld ervaren.  Dus misschien gaat er toch iets mis met het inchecken en afstemmen van consent.  </a:t>
            </a:r>
            <a:br>
              <a:rPr lang="nl-NL" sz="1200" dirty="0">
                <a:effectLst/>
                <a:latin typeface="Aptos" panose="020B0004020202020204" pitchFamily="34" charset="0"/>
                <a:ea typeface="Aptos" panose="020B0004020202020204" pitchFamily="34" charset="0"/>
                <a:cs typeface="Times New Roman" panose="02020603050405020304" pitchFamily="18" charset="0"/>
              </a:rPr>
            </a:br>
            <a:r>
              <a:rPr lang="nl-NL" sz="1200" dirty="0">
                <a:effectLst/>
                <a:latin typeface="Aptos" panose="020B0004020202020204" pitchFamily="34" charset="0"/>
                <a:ea typeface="Aptos" panose="020B0004020202020204" pitchFamily="34" charset="0"/>
                <a:cs typeface="Times New Roman" panose="02020603050405020304" pitchFamily="18" charset="0"/>
              </a:rPr>
              <a:t> </a:t>
            </a:r>
            <a:endParaRPr lang="nl-NL" dirty="0"/>
          </a:p>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20</a:t>
            </a:fld>
            <a:endParaRPr lang="nl-NL"/>
          </a:p>
        </p:txBody>
      </p:sp>
    </p:spTree>
    <p:extLst>
      <p:ext uri="{BB962C8B-B14F-4D97-AF65-F5344CB8AC3E}">
        <p14:creationId xmlns:p14="http://schemas.microsoft.com/office/powerpoint/2010/main" val="352352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effectLst/>
                <a:latin typeface="Calibri" panose="020F0502020204030204" pitchFamily="34" charset="0"/>
                <a:ea typeface="Calibri" panose="020F0502020204030204" pitchFamily="34" charset="0"/>
                <a:cs typeface="Times New Roman" panose="02020603050405020304" pitchFamily="18" charset="0"/>
              </a:rPr>
              <a:t>Toelichting</a:t>
            </a:r>
            <a:r>
              <a:rPr lang="nl-NL" sz="1200" dirty="0">
                <a:effectLst/>
                <a:latin typeface="Calibri" panose="020F0502020204030204" pitchFamily="34" charset="0"/>
                <a:ea typeface="Calibri" panose="020F0502020204030204" pitchFamily="34" charset="0"/>
                <a:cs typeface="Times New Roman" panose="02020603050405020304" pitchFamily="18" charset="0"/>
              </a:rPr>
              <a:t>:  een kwart van de jongeren heeft nog nooit met iemand gepraat over wat ze hebben meegemaakt  Dat geldt voor jongens vaker (36%) dan voor meiden (23%).</a:t>
            </a:r>
            <a:endParaRPr lang="nl-NL" sz="1200" dirty="0">
              <a:effectLst/>
              <a:latin typeface="Aptos" panose="020B0004020202020204" pitchFamily="34" charset="0"/>
              <a:ea typeface="Aptos" panose="020B000402020202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22</a:t>
            </a:fld>
            <a:endParaRPr lang="nl-NL"/>
          </a:p>
        </p:txBody>
      </p:sp>
    </p:spTree>
    <p:extLst>
      <p:ext uri="{BB962C8B-B14F-4D97-AF65-F5344CB8AC3E}">
        <p14:creationId xmlns:p14="http://schemas.microsoft.com/office/powerpoint/2010/main" val="528068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ts val="1400"/>
              </a:lnSpc>
              <a:spcAft>
                <a:spcPts val="800"/>
              </a:spcAft>
              <a:buFont typeface="Symbol" panose="05050102010706020507" pitchFamily="18" charset="2"/>
              <a:buChar char=""/>
              <a:tabLst>
                <a:tab pos="215900" algn="l"/>
                <a:tab pos="431800" algn="l"/>
              </a:tabLst>
            </a:pPr>
            <a:r>
              <a:rPr lang="nl-NL" sz="1800" dirty="0">
                <a:effectLst/>
                <a:latin typeface="Roboto Regular"/>
                <a:ea typeface="Roboto Regular"/>
                <a:cs typeface="Times New Roman" panose="02020603050405020304" pitchFamily="18" charset="0"/>
              </a:rPr>
              <a:t>Verdeel klas in groepen van 4 tot 5 studenten en deel eerst de 4 consentsituatie kaarten uit en laat op de PowerPoint de uitleg zien.</a:t>
            </a:r>
          </a:p>
          <a:p>
            <a:pPr marL="342900" lvl="0" indent="-342900">
              <a:lnSpc>
                <a:spcPts val="1400"/>
              </a:lnSpc>
              <a:spcAft>
                <a:spcPts val="800"/>
              </a:spcAft>
              <a:buFont typeface="Symbol" panose="05050102010706020507" pitchFamily="18" charset="2"/>
              <a:buChar char=""/>
              <a:tabLst>
                <a:tab pos="215900" algn="l"/>
                <a:tab pos="431800" algn="l"/>
              </a:tabLst>
            </a:pPr>
            <a:r>
              <a:rPr lang="nl-NL" sz="1800" dirty="0">
                <a:effectLst/>
                <a:latin typeface="Roboto Regular"/>
                <a:ea typeface="Roboto Regular"/>
                <a:cs typeface="Times New Roman" panose="02020603050405020304" pitchFamily="18" charset="0"/>
              </a:rPr>
              <a:t>In groepen zullen de studenten aan de slag gaan met het identificeren van consent. Ze kunnen hierbij gebruik maken van de consentchecklist. Deze staat ook op de PowerPoint. Bespreek de uitleg en laat dan de consent checklist zien. Deze checklist gaat om alle interacties rondom flirten en daten.</a:t>
            </a:r>
          </a:p>
          <a:p>
            <a:pPr marL="342900" lvl="0" indent="-342900">
              <a:lnSpc>
                <a:spcPts val="1400"/>
              </a:lnSpc>
              <a:spcAft>
                <a:spcPts val="800"/>
              </a:spcAft>
              <a:buFont typeface="Symbol" panose="05050102010706020507" pitchFamily="18" charset="2"/>
              <a:buChar char=""/>
              <a:tabLst>
                <a:tab pos="215900" algn="l"/>
                <a:tab pos="431800" algn="l"/>
              </a:tabLst>
            </a:pPr>
            <a:r>
              <a:rPr lang="nl-NL" sz="1800" dirty="0">
                <a:effectLst/>
                <a:latin typeface="Roboto Regular"/>
                <a:ea typeface="Roboto Regular"/>
                <a:cs typeface="Times New Roman" panose="02020603050405020304" pitchFamily="18" charset="0"/>
              </a:rPr>
              <a:t>Nadat de groepen de 4 consentsituatie kaarten hebben gespeeld, bespreek je de antwoorden kort met behulp van de PowerPoint. In de notities staat extra toelichting per antwoord.  </a:t>
            </a:r>
          </a:p>
          <a:p>
            <a:pPr marL="914400" lvl="2" indent="0">
              <a:lnSpc>
                <a:spcPts val="1400"/>
              </a:lnSpc>
              <a:spcBef>
                <a:spcPts val="1400"/>
              </a:spcBef>
              <a:spcAft>
                <a:spcPts val="800"/>
              </a:spcAft>
              <a:buFont typeface="+mj-lt"/>
              <a:buNone/>
            </a:pPr>
            <a:br>
              <a:rPr lang="nl-NL" sz="1800" b="0" spc="0" dirty="0">
                <a:solidFill>
                  <a:schemeClr val="tx1"/>
                </a:solidFill>
                <a:effectLst/>
                <a:latin typeface="Roboto Regular"/>
                <a:ea typeface="MS Gothic" panose="020B0609070205080204" pitchFamily="49" charset="-128"/>
                <a:cs typeface="Times New Roman" panose="02020603050405020304" pitchFamily="18" charset="0"/>
              </a:rPr>
            </a:br>
            <a:r>
              <a:rPr lang="nl-NL" sz="1000" b="1" spc="20" dirty="0">
                <a:solidFill>
                  <a:srgbClr val="000000"/>
                </a:solidFill>
                <a:effectLst/>
                <a:latin typeface="Poppins" panose="00000500000000000000" pitchFamily="2" charset="0"/>
                <a:ea typeface="MS Gothic" panose="020B0609070205080204" pitchFamily="49" charset="-128"/>
                <a:cs typeface="Times New Roman (Koppen CS)"/>
              </a:rPr>
              <a:t>Begeleiding tijdens het spel</a:t>
            </a:r>
          </a:p>
          <a:p>
            <a:pPr marL="342900" lvl="0" indent="-342900">
              <a:lnSpc>
                <a:spcPts val="1400"/>
              </a:lnSpc>
              <a:spcAft>
                <a:spcPts val="800"/>
              </a:spcAft>
              <a:buFont typeface="Symbol" panose="05050102010706020507" pitchFamily="18" charset="2"/>
              <a:buChar char=""/>
              <a:tabLst>
                <a:tab pos="215900" algn="l"/>
                <a:tab pos="431800" algn="l"/>
              </a:tabLst>
            </a:pPr>
            <a:r>
              <a:rPr lang="nl-NL" sz="1000" dirty="0">
                <a:effectLst/>
                <a:latin typeface="Roboto Regular"/>
                <a:ea typeface="Roboto Regular"/>
                <a:cs typeface="Times New Roman" panose="02020603050405020304" pitchFamily="18" charset="0"/>
              </a:rPr>
              <a:t>De trainer reageert kort op eventuele stereotypen en misverstanden die</a:t>
            </a:r>
            <a:br>
              <a:rPr lang="nl-NL" sz="1000" dirty="0">
                <a:effectLst/>
                <a:latin typeface="Roboto Regular"/>
                <a:ea typeface="Roboto Regular"/>
                <a:cs typeface="Times New Roman" panose="02020603050405020304" pitchFamily="18" charset="0"/>
              </a:rPr>
            </a:br>
            <a:r>
              <a:rPr lang="nl-NL" sz="1000" dirty="0">
                <a:effectLst/>
                <a:latin typeface="Roboto Regular"/>
                <a:ea typeface="Roboto Regular"/>
                <a:cs typeface="Times New Roman" panose="02020603050405020304" pitchFamily="18" charset="0"/>
              </a:rPr>
              <a:t>tijdens het spel naar voren komen.</a:t>
            </a:r>
          </a:p>
          <a:p>
            <a:pPr marL="342900" lvl="0" indent="-342900">
              <a:lnSpc>
                <a:spcPts val="1400"/>
              </a:lnSpc>
              <a:spcAft>
                <a:spcPts val="800"/>
              </a:spcAft>
              <a:buFont typeface="Symbol" panose="05050102010706020507" pitchFamily="18" charset="2"/>
              <a:buChar char=""/>
              <a:tabLst>
                <a:tab pos="215900" algn="l"/>
                <a:tab pos="431800" algn="l"/>
              </a:tabLst>
            </a:pPr>
            <a:r>
              <a:rPr lang="nl-NL" sz="1000" dirty="0">
                <a:effectLst/>
                <a:latin typeface="Roboto Regular"/>
                <a:ea typeface="Roboto Regular"/>
                <a:cs typeface="Times New Roman" panose="02020603050405020304" pitchFamily="18" charset="0"/>
              </a:rPr>
              <a:t>Houd de vaart in het spel. Zorg er bijvoorbeeld voor dat de groepen niet te lang blijven hangen bij één consentsituatie- of vaardigheidskaart</a:t>
            </a:r>
          </a:p>
          <a:p>
            <a:pPr marL="342900" lvl="0" indent="-342900">
              <a:lnSpc>
                <a:spcPts val="1400"/>
              </a:lnSpc>
              <a:spcAft>
                <a:spcPts val="800"/>
              </a:spcAft>
              <a:buFont typeface="Symbol" panose="05050102010706020507" pitchFamily="18" charset="2"/>
              <a:buChar char=""/>
              <a:tabLst>
                <a:tab pos="215900" algn="l"/>
                <a:tab pos="431800" algn="l"/>
              </a:tabLst>
            </a:pPr>
            <a:r>
              <a:rPr lang="nl-NL" sz="1000" dirty="0">
                <a:effectLst/>
                <a:latin typeface="Roboto Regular"/>
                <a:ea typeface="Roboto Regular"/>
                <a:cs typeface="Times New Roman" panose="02020603050405020304" pitchFamily="18" charset="0"/>
              </a:rPr>
              <a:t>Maak aantekeningen van gesprekken die je wil gebruiken voor het nagesprek</a:t>
            </a:r>
          </a:p>
          <a:p>
            <a:pPr marL="342900" lvl="0" indent="-342900">
              <a:lnSpc>
                <a:spcPts val="1400"/>
              </a:lnSpc>
              <a:spcAft>
                <a:spcPts val="800"/>
              </a:spcAft>
              <a:buFont typeface="Symbol" panose="05050102010706020507" pitchFamily="18" charset="2"/>
              <a:buChar char=""/>
              <a:tabLst>
                <a:tab pos="215900" algn="l"/>
                <a:tab pos="431800" algn="l"/>
              </a:tabLst>
            </a:pPr>
            <a:endParaRPr lang="nl-NL" sz="1800" dirty="0">
              <a:effectLst/>
              <a:latin typeface="Roboto Regular"/>
              <a:ea typeface="Roboto Regular"/>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24</a:t>
            </a:fld>
            <a:endParaRPr lang="nl-NL"/>
          </a:p>
        </p:txBody>
      </p:sp>
    </p:spTree>
    <p:extLst>
      <p:ext uri="{BB962C8B-B14F-4D97-AF65-F5344CB8AC3E}">
        <p14:creationId xmlns:p14="http://schemas.microsoft.com/office/powerpoint/2010/main" val="334286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25</a:t>
            </a:fld>
            <a:endParaRPr lang="nl-NL"/>
          </a:p>
        </p:txBody>
      </p:sp>
    </p:spTree>
    <p:extLst>
      <p:ext uri="{BB962C8B-B14F-4D97-AF65-F5344CB8AC3E}">
        <p14:creationId xmlns:p14="http://schemas.microsoft.com/office/powerpoint/2010/main" val="399682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26</a:t>
            </a:fld>
            <a:endParaRPr lang="nl-NL"/>
          </a:p>
        </p:txBody>
      </p:sp>
    </p:spTree>
    <p:extLst>
      <p:ext uri="{BB962C8B-B14F-4D97-AF65-F5344CB8AC3E}">
        <p14:creationId xmlns:p14="http://schemas.microsoft.com/office/powerpoint/2010/main" val="60580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tabLst>
                <a:tab pos="215900" algn="l"/>
                <a:tab pos="431800" algn="l"/>
              </a:tabLst>
            </a:pPr>
            <a:r>
              <a:rPr lang="nl-NL" sz="1800" b="1" dirty="0">
                <a:effectLst/>
                <a:latin typeface="Roboto Regular"/>
                <a:ea typeface="Roboto Regular"/>
                <a:cs typeface="Times New Roman" panose="02020603050405020304" pitchFamily="18" charset="0"/>
              </a:rPr>
              <a:t>Uitleg</a:t>
            </a:r>
            <a:r>
              <a:rPr lang="nl-NL" sz="1800" dirty="0">
                <a:solidFill>
                  <a:srgbClr val="000000"/>
                </a:solidFill>
                <a:effectLst/>
                <a:latin typeface="Roboto Regular"/>
                <a:ea typeface="Roboto Regular"/>
                <a:cs typeface="Times New Roman" panose="02020603050405020304" pitchFamily="18" charset="0"/>
              </a:rPr>
              <a:t>. </a:t>
            </a:r>
            <a:br>
              <a:rPr lang="nl-NL" sz="1800" dirty="0">
                <a:solidFill>
                  <a:srgbClr val="000000"/>
                </a:solidFill>
                <a:effectLst/>
                <a:latin typeface="Roboto Regular"/>
                <a:ea typeface="Roboto Regular"/>
                <a:cs typeface="Times New Roman" panose="02020603050405020304" pitchFamily="18" charset="0"/>
              </a:rPr>
            </a:br>
            <a:r>
              <a:rPr lang="nl-NL" sz="1800" dirty="0">
                <a:effectLst/>
                <a:latin typeface="Roboto Regular"/>
                <a:ea typeface="Roboto Regular"/>
                <a:cs typeface="Times New Roman" panose="02020603050405020304" pitchFamily="18" charset="0"/>
              </a:rPr>
              <a:t>Er is in deze situatie geen sprake van consent. Mark is zichtbaar en erg onder invloed van alcohol. Hij is hierdoor niet in staat bewust en actief ja te zeggen. </a:t>
            </a:r>
          </a:p>
          <a:p>
            <a:pPr>
              <a:lnSpc>
                <a:spcPct val="115000"/>
              </a:lnSpc>
              <a:tabLst>
                <a:tab pos="215900" algn="l"/>
                <a:tab pos="431800" algn="l"/>
              </a:tabLst>
            </a:pPr>
            <a:r>
              <a:rPr lang="nl-NL" sz="1800" dirty="0">
                <a:effectLst/>
                <a:latin typeface="Roboto Regular"/>
                <a:ea typeface="Roboto Regular"/>
                <a:cs typeface="Times New Roman" panose="02020603050405020304" pitchFamily="18" charset="0"/>
              </a:rPr>
              <a:t> </a:t>
            </a:r>
          </a:p>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28</a:t>
            </a:fld>
            <a:endParaRPr lang="nl-NL"/>
          </a:p>
        </p:txBody>
      </p:sp>
    </p:spTree>
    <p:extLst>
      <p:ext uri="{BB962C8B-B14F-4D97-AF65-F5344CB8AC3E}">
        <p14:creationId xmlns:p14="http://schemas.microsoft.com/office/powerpoint/2010/main" val="117898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tabLst>
                <a:tab pos="215900" algn="l"/>
                <a:tab pos="431800" algn="l"/>
              </a:tabLst>
            </a:pPr>
            <a:r>
              <a:rPr lang="nl-NL" sz="1800" b="1" dirty="0">
                <a:effectLst/>
                <a:latin typeface="Roboto Regular"/>
                <a:ea typeface="Roboto Regular"/>
                <a:cs typeface="Times New Roman" panose="02020603050405020304" pitchFamily="18" charset="0"/>
              </a:rPr>
              <a:t>Uitleg</a:t>
            </a:r>
            <a:endParaRPr lang="nl-NL" sz="1800" dirty="0">
              <a:effectLst/>
              <a:latin typeface="Roboto Regular"/>
              <a:ea typeface="Roboto Regular"/>
              <a:cs typeface="Times New Roman" panose="02020603050405020304" pitchFamily="18" charset="0"/>
            </a:endParaRPr>
          </a:p>
          <a:p>
            <a:pPr>
              <a:lnSpc>
                <a:spcPct val="115000"/>
              </a:lnSpc>
              <a:tabLst>
                <a:tab pos="215900" algn="l"/>
                <a:tab pos="431800" algn="l"/>
              </a:tabLst>
            </a:pPr>
            <a:r>
              <a:rPr lang="nl-NL" sz="1800" dirty="0">
                <a:effectLst/>
                <a:latin typeface="Roboto Regular"/>
                <a:ea typeface="Roboto Regular"/>
                <a:cs typeface="Times New Roman" panose="02020603050405020304" pitchFamily="18" charset="0"/>
              </a:rPr>
              <a:t>In deze situatie is sprake van consent. Youssef vraagt expliciet toestemming aan Lisa om haar te zoenen. Vanwege haar twijfelachtige reactie vraagt Youssef het opnieuw. Lisa toont met haar non-verbale communicatie dat ze instemt. Youssef’ actieve vragen om toestemming en Lisa’s bevestigende reacties tonen aan dat beide partijen gelijkwaardige controle hadden over de situatie en vrijwillig deelnamen aan het fysieke contact.</a:t>
            </a:r>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29</a:t>
            </a:fld>
            <a:endParaRPr lang="nl-NL"/>
          </a:p>
        </p:txBody>
      </p:sp>
    </p:spTree>
    <p:extLst>
      <p:ext uri="{BB962C8B-B14F-4D97-AF65-F5344CB8AC3E}">
        <p14:creationId xmlns:p14="http://schemas.microsoft.com/office/powerpoint/2010/main" val="2547863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Roboto Regular"/>
                <a:ea typeface="Roboto Regular"/>
                <a:cs typeface="Times New Roman" panose="02020603050405020304" pitchFamily="18" charset="0"/>
              </a:rPr>
              <a:t>Uitleg</a:t>
            </a:r>
            <a:br>
              <a:rPr lang="nl-NL" sz="1800" dirty="0">
                <a:effectLst/>
                <a:latin typeface="Roboto Regular"/>
                <a:ea typeface="Roboto Regular"/>
                <a:cs typeface="Times New Roman" panose="02020603050405020304" pitchFamily="18" charset="0"/>
              </a:rPr>
            </a:br>
            <a:r>
              <a:rPr lang="nl-NL" sz="1800" dirty="0">
                <a:effectLst/>
                <a:latin typeface="Roboto Regular"/>
                <a:ea typeface="Roboto Regular"/>
                <a:cs typeface="Times New Roman" panose="02020603050405020304" pitchFamily="18" charset="0"/>
              </a:rPr>
              <a:t>In deze casus is er geen sprake van consent. Een ongelijke machtspositie speelt hierin een belangrijke rol. De positie van </a:t>
            </a:r>
            <a:r>
              <a:rPr lang="nl-NL" sz="1800" dirty="0" err="1">
                <a:effectLst/>
                <a:latin typeface="Roboto Regular"/>
                <a:ea typeface="Roboto Regular"/>
                <a:cs typeface="Times New Roman" panose="02020603050405020304" pitchFamily="18" charset="0"/>
              </a:rPr>
              <a:t>Milio</a:t>
            </a:r>
            <a:r>
              <a:rPr lang="nl-NL" sz="1800" dirty="0">
                <a:effectLst/>
                <a:latin typeface="Roboto Regular"/>
                <a:ea typeface="Roboto Regular"/>
                <a:cs typeface="Times New Roman" panose="02020603050405020304" pitchFamily="18" charset="0"/>
              </a:rPr>
              <a:t> maakt het voor Maya lastiger om ‘nee’ te zeggen tegen zijn avances, omdat dit de werkrelatie zou kunnen verstoren. </a:t>
            </a:r>
            <a:r>
              <a:rPr lang="nl-NL" sz="1800" dirty="0" err="1">
                <a:effectLst/>
                <a:latin typeface="Roboto Regular"/>
                <a:ea typeface="Roboto Regular"/>
                <a:cs typeface="Times New Roman" panose="02020603050405020304" pitchFamily="18" charset="0"/>
              </a:rPr>
              <a:t>Milio</a:t>
            </a:r>
            <a:r>
              <a:rPr lang="nl-NL" sz="1800" dirty="0">
                <a:effectLst/>
                <a:latin typeface="Roboto Regular"/>
                <a:ea typeface="Roboto Regular"/>
                <a:cs typeface="Times New Roman" panose="02020603050405020304" pitchFamily="18" charset="0"/>
              </a:rPr>
              <a:t> pakt dit signaal niet op, terwijl hij ook aan haar had kunnen vragen of zij zich hier wel oké bij voelt. Daarnaast staat hij niet stil bij zijn eigen positie als leidinggevende.</a:t>
            </a:r>
            <a:br>
              <a:rPr lang="nl-NL" sz="1800" dirty="0">
                <a:effectLst/>
                <a:latin typeface="Roboto Regular"/>
                <a:ea typeface="Roboto Regular"/>
                <a:cs typeface="Times New Roman" panose="02020603050405020304" pitchFamily="18" charset="0"/>
              </a:rPr>
            </a:br>
            <a:br>
              <a:rPr lang="nl-NL" sz="1800" dirty="0">
                <a:effectLst/>
                <a:latin typeface="Roboto Regular"/>
                <a:ea typeface="Roboto Regular"/>
                <a:cs typeface="Times New Roman" panose="02020603050405020304" pitchFamily="18" charset="0"/>
              </a:rPr>
            </a:br>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30</a:t>
            </a:fld>
            <a:endParaRPr lang="nl-NL"/>
          </a:p>
        </p:txBody>
      </p:sp>
    </p:spTree>
    <p:extLst>
      <p:ext uri="{BB962C8B-B14F-4D97-AF65-F5344CB8AC3E}">
        <p14:creationId xmlns:p14="http://schemas.microsoft.com/office/powerpoint/2010/main" val="126268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Roboto Regular"/>
                <a:ea typeface="Roboto Regular"/>
                <a:cs typeface="Times New Roman" panose="02020603050405020304" pitchFamily="18" charset="0"/>
              </a:rPr>
              <a:t>Uitleg</a:t>
            </a:r>
            <a:br>
              <a:rPr lang="nl-NL" sz="1800" dirty="0">
                <a:effectLst/>
                <a:latin typeface="Roboto Regular"/>
                <a:ea typeface="Roboto Regular"/>
                <a:cs typeface="Times New Roman" panose="02020603050405020304" pitchFamily="18" charset="0"/>
              </a:rPr>
            </a:br>
            <a:r>
              <a:rPr lang="nl-NL" sz="1800" dirty="0">
                <a:effectLst/>
                <a:latin typeface="Roboto Regular"/>
                <a:ea typeface="Roboto Regular"/>
                <a:cs typeface="Times New Roman" panose="02020603050405020304" pitchFamily="18" charset="0"/>
              </a:rPr>
              <a:t>Ondanks de invloed van vrienden, checkte Tessa de lichaamstaal van Sam waarna ze vroeg of ze hem mocht zoenen. Na deze enthousiaste ja, zorgde ervoor dat ze beide instemde. Het was ongelijkwaardig geweest als Tessa, Sam had gezoend zonder echt in te checken of door Sam zo maar te zoenen zonder te vragen</a:t>
            </a:r>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31</a:t>
            </a:fld>
            <a:endParaRPr lang="nl-NL"/>
          </a:p>
        </p:txBody>
      </p:sp>
    </p:spTree>
    <p:extLst>
      <p:ext uri="{BB962C8B-B14F-4D97-AF65-F5344CB8AC3E}">
        <p14:creationId xmlns:p14="http://schemas.microsoft.com/office/powerpoint/2010/main" val="203657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32</a:t>
            </a:fld>
            <a:endParaRPr lang="nl-NL"/>
          </a:p>
        </p:txBody>
      </p:sp>
    </p:spTree>
    <p:extLst>
      <p:ext uri="{BB962C8B-B14F-4D97-AF65-F5344CB8AC3E}">
        <p14:creationId xmlns:p14="http://schemas.microsoft.com/office/powerpoint/2010/main" val="409697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Roboto Regular"/>
                <a:ea typeface="Roboto Regular"/>
                <a:cs typeface="Times New Roman" panose="02020603050405020304" pitchFamily="18" charset="0"/>
              </a:rPr>
              <a:t>Je start de bijeenkomst door te vertellen wat de studenten gaan doen en waarom. Voordat je start met de opdrachten is het belangrijk om de veiligheid van de groep te waarborgen. Doe dit door een opwarmer te doen en vervolgens gedragsregels op te stellen met de studenten.  Doe eerst een namenronde met de deelnemers als je ze nog niet kent. </a:t>
            </a:r>
          </a:p>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2</a:t>
            </a:fld>
            <a:endParaRPr lang="nl-NL"/>
          </a:p>
        </p:txBody>
      </p:sp>
    </p:spTree>
    <p:extLst>
      <p:ext uri="{BB962C8B-B14F-4D97-AF65-F5344CB8AC3E}">
        <p14:creationId xmlns:p14="http://schemas.microsoft.com/office/powerpoint/2010/main" val="428137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‘Vandaag gaan we het hebben over consent. Ik wil jullie vragen om even twee minuten na te gaan waar je aan moet denken als je consent bespreken hoort en dit op een Post-It te schrijven. Daarna zal ik een aantal mensen vragen om één woord te delen dat je ermee associeert. Naar aanleiding hiervan stellen we gedragsregels op om verder hierover in gesprek te gaan.’</a:t>
            </a:r>
            <a:endParaRPr lang="nl-NL" sz="1800" dirty="0">
              <a:effectLst/>
              <a:latin typeface="Roboto Regular"/>
              <a:ea typeface="Roboto Regular"/>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3</a:t>
            </a:fld>
            <a:endParaRPr lang="nl-NL"/>
          </a:p>
        </p:txBody>
      </p:sp>
    </p:spTree>
    <p:extLst>
      <p:ext uri="{BB962C8B-B14F-4D97-AF65-F5344CB8AC3E}">
        <p14:creationId xmlns:p14="http://schemas.microsoft.com/office/powerpoint/2010/main" val="295068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tabLst>
                <a:tab pos="215900" algn="l"/>
                <a:tab pos="431800" algn="l"/>
              </a:tabLst>
            </a:pPr>
            <a:r>
              <a:rPr lang="nl-NL"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‘Misschien heb je net al gemerkt dat het spannend is om iets in de groep te vertellen. Wij vinden het belangrijk dat iedereen zich op zijn gemak voelt in deze groep. Wij willen met jullie afspraken maken over hoe wij dat kunnen bereiken. Ook willen we enkele ‘huisregels’ met jullie afspreken.  We schrijven alles op een flap die we in de komende bijeenkomsten ook ophangen, zodat niemand het kan vergeten.’</a:t>
            </a:r>
            <a:endParaRPr lang="nl-NL" sz="1800" dirty="0">
              <a:effectLst/>
              <a:latin typeface="Roboto Regular"/>
              <a:ea typeface="Roboto Regular"/>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4</a:t>
            </a:fld>
            <a:endParaRPr lang="nl-NL"/>
          </a:p>
        </p:txBody>
      </p:sp>
    </p:spTree>
    <p:extLst>
      <p:ext uri="{BB962C8B-B14F-4D97-AF65-F5344CB8AC3E}">
        <p14:creationId xmlns:p14="http://schemas.microsoft.com/office/powerpoint/2010/main" val="111572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u="sng" dirty="0">
                <a:solidFill>
                  <a:srgbClr val="0016E2"/>
                </a:solidFill>
                <a:effectLst/>
                <a:latin typeface="Roboto Regular"/>
                <a:ea typeface="Roboto Regular"/>
                <a:cs typeface="Times New Roman" panose="02020603050405020304" pitchFamily="18" charset="0"/>
                <a:hlinkClick r:id="rId3"/>
              </a:rPr>
              <a:t>https://www.youtube.com/watch?v=_9LnqJse0Ig</a:t>
            </a:r>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5</a:t>
            </a:fld>
            <a:endParaRPr lang="nl-NL"/>
          </a:p>
        </p:txBody>
      </p:sp>
    </p:spTree>
    <p:extLst>
      <p:ext uri="{BB962C8B-B14F-4D97-AF65-F5344CB8AC3E}">
        <p14:creationId xmlns:p14="http://schemas.microsoft.com/office/powerpoint/2010/main" val="188841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quiz vragen zijn gebaseerd uit de volgende onderzoeken: </a:t>
            </a:r>
            <a:br>
              <a:rPr lang="nl-NL" dirty="0"/>
            </a:b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1200" b="0" i="0" u="none" strike="noStrike" cap="none" normalizeH="0" baseline="0" dirty="0">
                <a:ln>
                  <a:noFill/>
                </a:ln>
                <a:solidFill>
                  <a:schemeClr val="tx1"/>
                </a:solidFill>
                <a:effectLst/>
                <a:latin typeface="Arial" panose="020B0604020202020204" pitchFamily="34" charset="0"/>
              </a:rPr>
              <a:t>de Graaf, H., Oldenhof, A., Kraan, Y., Beek, T., Kuipers, L., &amp; Vermey, K. (2024). </a:t>
            </a:r>
            <a:r>
              <a:rPr kumimoji="0" lang="nl-NL" altLang="nl-NL" sz="1200" b="0" i="1" u="none" strike="noStrike" cap="none" normalizeH="0" baseline="0" dirty="0">
                <a:ln>
                  <a:noFill/>
                </a:ln>
                <a:solidFill>
                  <a:schemeClr val="tx1"/>
                </a:solidFill>
                <a:effectLst/>
                <a:latin typeface="Arial" panose="020B0604020202020204" pitchFamily="34" charset="0"/>
              </a:rPr>
              <a:t>Seks onder je 25e: Seksuele gezondheid van jongeren in Nederland anno 2023</a:t>
            </a:r>
            <a:r>
              <a:rPr kumimoji="0" lang="nl-NL" altLang="nl-NL" sz="1200" b="0" i="0" u="none" strike="noStrike" cap="none" normalizeH="0" baseline="0" dirty="0">
                <a:ln>
                  <a:noFill/>
                </a:ln>
                <a:solidFill>
                  <a:schemeClr val="tx1"/>
                </a:solidFill>
                <a:effectLst/>
                <a:latin typeface="Arial" panose="020B0604020202020204" pitchFamily="34" charset="0"/>
              </a:rPr>
              <a:t>. Uitgeverij </a:t>
            </a:r>
            <a:r>
              <a:rPr kumimoji="0" lang="nl-NL" altLang="nl-NL" sz="1200" b="0" i="0" u="none" strike="noStrike" cap="none" normalizeH="0" baseline="0" dirty="0" err="1">
                <a:ln>
                  <a:noFill/>
                </a:ln>
                <a:solidFill>
                  <a:schemeClr val="tx1"/>
                </a:solidFill>
                <a:effectLst/>
                <a:latin typeface="Arial" panose="020B0604020202020204" pitchFamily="34" charset="0"/>
              </a:rPr>
              <a:t>Eburon</a:t>
            </a:r>
            <a:r>
              <a:rPr kumimoji="0" lang="nl-NL" altLang="nl-NL" sz="1200" b="0" i="0" u="none" strike="noStrike" cap="none" normalizeH="0" baseline="0" dirty="0">
                <a:ln>
                  <a:noFill/>
                </a:ln>
                <a:solidFill>
                  <a:schemeClr val="tx1"/>
                </a:solidFill>
                <a:effectLst/>
                <a:latin typeface="Arial" panose="020B0604020202020204" pitchFamily="34" charset="0"/>
              </a:rPr>
              <a:t>. www.eburon.nl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Motivaction</a:t>
            </a:r>
            <a:r>
              <a:rPr lang="nl-NL" dirty="0"/>
              <a:t>. (2018). </a:t>
            </a:r>
            <a:r>
              <a:rPr lang="nl-NL" i="1" dirty="0"/>
              <a:t>Gendernormen en geweld onder jongeren</a:t>
            </a:r>
            <a:r>
              <a:rPr lang="nl-NL" dirty="0"/>
              <a:t>. https://prod-cdn.atria.nl/wp-content/uploads/sites/3/2020/06/22124646/Factsheet-gendernormen-en-geweld-onder-jongeren-Act4Respect.pdf</a:t>
            </a:r>
          </a:p>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6</a:t>
            </a:fld>
            <a:endParaRPr lang="nl-NL"/>
          </a:p>
        </p:txBody>
      </p:sp>
    </p:spTree>
    <p:extLst>
      <p:ext uri="{BB962C8B-B14F-4D97-AF65-F5344CB8AC3E}">
        <p14:creationId xmlns:p14="http://schemas.microsoft.com/office/powerpoint/2010/main" val="75062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effectLst/>
                <a:latin typeface="Calibri" panose="020F0502020204030204" pitchFamily="34" charset="0"/>
                <a:ea typeface="Calibri" panose="020F0502020204030204" pitchFamily="34" charset="0"/>
              </a:rPr>
              <a:t>Toelichting</a:t>
            </a:r>
            <a:r>
              <a:rPr lang="nl-NL" sz="1200" dirty="0">
                <a:effectLst/>
                <a:latin typeface="Calibri" panose="020F0502020204030204" pitchFamily="34" charset="0"/>
                <a:ea typeface="Calibri" panose="020F0502020204030204" pitchFamily="34" charset="0"/>
              </a:rPr>
              <a:t>: De meeste jongeren zeggen dat ze altijd zeker weten of de ander seks wilt, of in elk geval met een nieuwe partner. Slechts 6% van de jongeren geeft aan niet altijd te checken of de ander seks wilt. </a:t>
            </a:r>
            <a:endParaRPr lang="nl-NL" dirty="0"/>
          </a:p>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14</a:t>
            </a:fld>
            <a:endParaRPr lang="nl-NL"/>
          </a:p>
        </p:txBody>
      </p:sp>
    </p:spTree>
    <p:extLst>
      <p:ext uri="{BB962C8B-B14F-4D97-AF65-F5344CB8AC3E}">
        <p14:creationId xmlns:p14="http://schemas.microsoft.com/office/powerpoint/2010/main" val="96477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2A9EEE-40A3-B540-8F73-F1EBB90DD36B}" type="slidenum">
              <a:rPr lang="nl-NL" smtClean="0"/>
              <a:t>15</a:t>
            </a:fld>
            <a:endParaRPr lang="nl-NL"/>
          </a:p>
        </p:txBody>
      </p:sp>
    </p:spTree>
    <p:extLst>
      <p:ext uri="{BB962C8B-B14F-4D97-AF65-F5344CB8AC3E}">
        <p14:creationId xmlns:p14="http://schemas.microsoft.com/office/powerpoint/2010/main" val="165531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A27F-9367-EA91-1D3E-2803680788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6A8909-C7E1-6CB8-127E-6DACFDEB66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4DE3DC6-9A0E-DB88-A71D-7FFBDF910A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Toelichting</a:t>
            </a:r>
            <a:r>
              <a:rPr lang="nl-NL"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op het antwoord: 94% van de jongeren geeft aan altijd zeker te weten dat de ander seks wilt.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31% van de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jongeren</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checkt</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niet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altijd</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consent. De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meeste</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genoemde</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redenen</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om niet consent te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checken</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is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dat</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ze dit kunnen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inschatten</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zonder</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het te </a:t>
            </a:r>
            <a:r>
              <a:rPr lang="en-US" sz="1200" b="0" i="0" u="none" strike="noStrike" dirty="0" err="1">
                <a:solidFill>
                  <a:srgbClr val="291000"/>
                </a:solidFill>
                <a:effectLst/>
                <a:latin typeface="Roboto" panose="02000000000000000000" pitchFamily="2" charset="0"/>
                <a:ea typeface="Calibri" panose="020F0502020204030204" pitchFamily="34" charset="0"/>
                <a:cs typeface="Times New Roman" panose="02020603050405020304" pitchFamily="18" charset="0"/>
              </a:rPr>
              <a:t>checken</a:t>
            </a:r>
            <a:r>
              <a:rPr lang="en-US" sz="1200" b="0" i="0" u="none" strike="noStrike" dirty="0">
                <a:solidFill>
                  <a:srgbClr val="291000"/>
                </a:solidFill>
                <a:effectLst/>
                <a:latin typeface="Roboto" panose="02000000000000000000" pitchFamily="2" charset="0"/>
                <a:ea typeface="Calibri" panose="020F0502020204030204" pitchFamily="34" charset="0"/>
                <a:cs typeface="Times New Roman" panose="02020603050405020304" pitchFamily="18" charset="0"/>
              </a:rPr>
              <a:t> (</a:t>
            </a:r>
            <a:r>
              <a:rPr lang="nl-NL"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 Daarnaast vinden jongeren het niet altijd nodig of denken ze er niet altijd aan. Ook weten sommige niet goed hoe ze om toestemming moeten vragen. </a:t>
            </a:r>
            <a:endParaRPr lang="nl-NL" sz="1200" dirty="0">
              <a:effectLst/>
              <a:latin typeface="Aptos" panose="020B0004020202020204" pitchFamily="34" charset="0"/>
              <a:ea typeface="Aptos" panose="020B000402020202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A204ECD6-39C7-2C3E-3AA4-5A6108E61F2E}"/>
              </a:ext>
            </a:extLst>
          </p:cNvPr>
          <p:cNvSpPr>
            <a:spLocks noGrp="1"/>
          </p:cNvSpPr>
          <p:nvPr>
            <p:ph type="sldNum" sz="quarter" idx="5"/>
          </p:nvPr>
        </p:nvSpPr>
        <p:spPr/>
        <p:txBody>
          <a:bodyPr/>
          <a:lstStyle/>
          <a:p>
            <a:fld id="{492A9EEE-40A3-B540-8F73-F1EBB90DD36B}" type="slidenum">
              <a:rPr lang="nl-NL" smtClean="0"/>
              <a:t>16</a:t>
            </a:fld>
            <a:endParaRPr lang="nl-NL"/>
          </a:p>
        </p:txBody>
      </p:sp>
    </p:spTree>
    <p:extLst>
      <p:ext uri="{BB962C8B-B14F-4D97-AF65-F5344CB8AC3E}">
        <p14:creationId xmlns:p14="http://schemas.microsoft.com/office/powerpoint/2010/main" val="3374843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fld id="{F7FF4D75-E7EF-48B9-9CBE-C583C5C95814}" type="datetime1">
              <a:rPr lang="nl-NL" smtClean="0"/>
              <a:t>18-3-2025</a:t>
            </a:fld>
            <a:endParaRPr lang="nl-NL" dirty="0"/>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fld id="{9523C74F-4024-4DC9-BB97-6A57B99D184A}" type="datetime1">
              <a:rPr lang="nl-NL" smtClean="0"/>
              <a:t>18-3-2025</a:t>
            </a:fld>
            <a:endParaRPr lang="nl-NL" dirty="0"/>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218080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528DD0C-E790-4668-A2F0-3FA3F9D0C0C2}" type="datetime1">
              <a:rPr lang="nl-NL" smtClean="0"/>
              <a:t>18-3-2025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Check je consent?!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Tree>
    <p:extLst>
      <p:ext uri="{BB962C8B-B14F-4D97-AF65-F5344CB8AC3E}">
        <p14:creationId xmlns:p14="http://schemas.microsoft.com/office/powerpoint/2010/main" val="103867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fld id="{A32ACC5B-C0D8-4B67-98E1-2826133C5193}" type="datetime1">
              <a:rPr lang="nl-NL" smtClean="0"/>
              <a:t>18-3-2025</a:t>
            </a:fld>
            <a:endParaRPr lang="nl-NL" dirty="0"/>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20777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0F375B16-33BB-4744-8789-116DB1136F4F}" type="datetime1">
              <a:rPr lang="nl-NL" smtClean="0"/>
              <a:t>18-3-2025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Check je consent?!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Tree>
    <p:extLst>
      <p:ext uri="{BB962C8B-B14F-4D97-AF65-F5344CB8AC3E}">
        <p14:creationId xmlns:p14="http://schemas.microsoft.com/office/powerpoint/2010/main" val="105779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fld id="{066CE27F-0FE3-4743-9CD4-0B2BABCCEFB1}" type="datetime1">
              <a:rPr lang="nl-NL" smtClean="0"/>
              <a:t>18-3-2025</a:t>
            </a:fld>
            <a:endParaRPr lang="nl-NL" dirty="0"/>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1319412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6861948-388D-4D8B-A8A7-A9C689DB11F0}" type="datetime1">
              <a:rPr lang="nl-NL" smtClean="0"/>
              <a:t>18-3-2025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Check je consent?!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Tree>
    <p:extLst>
      <p:ext uri="{BB962C8B-B14F-4D97-AF65-F5344CB8AC3E}">
        <p14:creationId xmlns:p14="http://schemas.microsoft.com/office/powerpoint/2010/main" val="372101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fld id="{D82CA856-D903-46CA-B338-5AC84BB69919}" type="datetime1">
              <a:rPr lang="nl-NL" smtClean="0"/>
              <a:t>18-3-2025</a:t>
            </a:fld>
            <a:endParaRPr lang="nl-NL" dirty="0"/>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148221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D2A7101B-107B-4C8E-8FCC-FF65444C369E}" type="datetime1">
              <a:rPr lang="nl-NL" smtClean="0"/>
              <a:t>18-3-2025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Check je consent?!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Tree>
    <p:extLst>
      <p:ext uri="{BB962C8B-B14F-4D97-AF65-F5344CB8AC3E}">
        <p14:creationId xmlns:p14="http://schemas.microsoft.com/office/powerpoint/2010/main" val="1662833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fld id="{88B4CC66-028C-4362-914C-6F499BE3E0C8}" type="datetime1">
              <a:rPr lang="nl-NL" smtClean="0"/>
              <a:t>18-3-2025</a:t>
            </a:fld>
            <a:endParaRPr lang="nl-NL" dirty="0"/>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894325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61857D40-6109-4A88-BF6C-829C1CD7614C}" type="datetime1">
              <a:rPr lang="nl-NL" smtClean="0"/>
              <a:t>18-3-2025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Check je consent?!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Tree>
    <p:extLst>
      <p:ext uri="{BB962C8B-B14F-4D97-AF65-F5344CB8AC3E}">
        <p14:creationId xmlns:p14="http://schemas.microsoft.com/office/powerpoint/2010/main" val="350134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op wi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BB759B-E076-46DE-892F-1AF506B31E40}" type="datetime1">
              <a:rPr lang="nl-NL" smtClean="0"/>
              <a:t>18-3-2025</a:t>
            </a:fld>
            <a:endParaRPr lang="nl-NL"/>
          </a:p>
        </p:txBody>
      </p:sp>
      <p:sp>
        <p:nvSpPr>
          <p:cNvPr id="5" name="Footer Placeholder 4"/>
          <p:cNvSpPr>
            <a:spLocks noGrp="1"/>
          </p:cNvSpPr>
          <p:nvPr>
            <p:ph type="ftr" sz="quarter" idx="11"/>
          </p:nvPr>
        </p:nvSpPr>
        <p:spPr/>
        <p:txBody>
          <a:bodyPr/>
          <a:lstStyle/>
          <a:p>
            <a:r>
              <a:rPr lang="nl-NL"/>
              <a:t>Check je consent?!</a:t>
            </a:r>
          </a:p>
        </p:txBody>
      </p:sp>
      <p:sp>
        <p:nvSpPr>
          <p:cNvPr id="6" name="Slide Number Placeholder 5"/>
          <p:cNvSpPr>
            <a:spLocks noGrp="1"/>
          </p:cNvSpPr>
          <p:nvPr>
            <p:ph type="sldNum" sz="quarter" idx="12"/>
          </p:nvPr>
        </p:nvSpPr>
        <p:spPr/>
        <p:txBody>
          <a:bodyPr/>
          <a:lstStyle/>
          <a:p>
            <a:fld id="{14F1411D-0280-154F-AEAC-4C20B7AA46B2}" type="slidenum">
              <a:rPr lang="nl-NL" smtClean="0"/>
              <a:t>‹#›</a:t>
            </a:fld>
            <a:endParaRPr lang="nl-NL"/>
          </a:p>
        </p:txBody>
      </p:sp>
      <p:pic>
        <p:nvPicPr>
          <p:cNvPr id="7" name="Afbeelding 6" descr="Afbeelding met tekst, teken&#10;&#10;Automatisch gegenereerde beschrijving">
            <a:extLst>
              <a:ext uri="{FF2B5EF4-FFF2-40B4-BE49-F238E27FC236}">
                <a16:creationId xmlns:a16="http://schemas.microsoft.com/office/drawing/2014/main" id="{C621FB5A-DB72-FD4E-9BCC-98B574A9D72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8" name="Title 1">
            <a:extLst>
              <a:ext uri="{FF2B5EF4-FFF2-40B4-BE49-F238E27FC236}">
                <a16:creationId xmlns:a16="http://schemas.microsoft.com/office/drawing/2014/main" id="{0387C868-CC5B-3A4D-9450-C3C10AE9D167}"/>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tx1"/>
                </a:solidFill>
              </a:defRPr>
            </a:lvl1pPr>
          </a:lstStyle>
          <a:p>
            <a:r>
              <a:rPr lang="nl-NL" dirty="0"/>
              <a:t>Titelstijl van model bewerken</a:t>
            </a:r>
            <a:endParaRPr lang="en-US" dirty="0"/>
          </a:p>
        </p:txBody>
      </p:sp>
      <p:sp>
        <p:nvSpPr>
          <p:cNvPr id="9" name="Subtitle 2">
            <a:extLst>
              <a:ext uri="{FF2B5EF4-FFF2-40B4-BE49-F238E27FC236}">
                <a16:creationId xmlns:a16="http://schemas.microsoft.com/office/drawing/2014/main" id="{6FECFE8F-70E4-3944-8649-BA691BDB7051}"/>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Tree>
    <p:extLst>
      <p:ext uri="{BB962C8B-B14F-4D97-AF65-F5344CB8AC3E}">
        <p14:creationId xmlns:p14="http://schemas.microsoft.com/office/powerpoint/2010/main" val="703724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ussendia Foto 1">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86187" y="1615966"/>
            <a:ext cx="6674394" cy="2717666"/>
          </a:xfrm>
          <a:prstGeom prst="rect">
            <a:avLst/>
          </a:prstGeom>
        </p:spPr>
        <p:txBody>
          <a:bodyPr anchor="b">
            <a:normAutofit/>
          </a:bodyPr>
          <a:lstStyle>
            <a:lvl1pPr algn="l">
              <a:defRPr sz="3375">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794070" y="4333631"/>
            <a:ext cx="6674394" cy="379193"/>
          </a:xfrm>
        </p:spPr>
        <p:txBody>
          <a:bodyPr anchor="b">
            <a:normAutofit/>
          </a:bodyPr>
          <a:lstStyle>
            <a:lvl1pPr marL="0" indent="0" algn="l">
              <a:buNone/>
              <a:defRPr sz="1350" b="0" i="0">
                <a:solidFill>
                  <a:schemeClr val="bg1"/>
                </a:solidFill>
                <a:latin typeface="Poppins Medium" pitchFamily="2" charset="77"/>
                <a:cs typeface="Poppins Medium"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Afbeelding 7">
            <a:extLst>
              <a:ext uri="{FF2B5EF4-FFF2-40B4-BE49-F238E27FC236}">
                <a16:creationId xmlns:a16="http://schemas.microsoft.com/office/drawing/2014/main" id="{BECC2480-2EAB-2C47-915C-395AD0159ED4}"/>
              </a:ext>
            </a:extLst>
          </p:cNvPr>
          <p:cNvPicPr>
            <a:picLocks noChangeAspect="1"/>
          </p:cNvPicPr>
          <p:nvPr userDrawn="1"/>
        </p:nvPicPr>
        <p:blipFill>
          <a:blip r:embed="rId3"/>
          <a:stretch>
            <a:fillRect/>
          </a:stretch>
        </p:blipFill>
        <p:spPr>
          <a:xfrm>
            <a:off x="251020" y="420591"/>
            <a:ext cx="692978" cy="1021606"/>
          </a:xfrm>
          <a:prstGeom prst="rect">
            <a:avLst/>
          </a:prstGeom>
        </p:spPr>
      </p:pic>
    </p:spTree>
    <p:extLst>
      <p:ext uri="{BB962C8B-B14F-4D97-AF65-F5344CB8AC3E}">
        <p14:creationId xmlns:p14="http://schemas.microsoft.com/office/powerpoint/2010/main" val="301675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rgbClr val="0016E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fld id="{1327909A-CA7D-45F5-A1CE-BF5C940A27B3}" type="datetime1">
              <a:rPr lang="nl-NL" smtClean="0"/>
              <a:t>18-3-2025</a:t>
            </a:fld>
            <a:endParaRPr lang="nl-NL" dirty="0"/>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2700514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rgbClr val="0016E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DB9A277A-828E-4509-9290-3F7961FA9E2D}" type="datetime1">
              <a:rPr lang="nl-NL" smtClean="0"/>
              <a:t>18-3-2025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Check je consent?!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Tree>
    <p:extLst>
      <p:ext uri="{BB962C8B-B14F-4D97-AF65-F5344CB8AC3E}">
        <p14:creationId xmlns:p14="http://schemas.microsoft.com/office/powerpoint/2010/main" val="111728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rgbClr val="0099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fld id="{5BC1A3C4-BE23-4FAD-AE82-AEEF61521186}" type="datetime1">
              <a:rPr lang="nl-NL" smtClean="0"/>
              <a:t>18-3-2025</a:t>
            </a:fld>
            <a:endParaRPr lang="nl-NL" dirty="0"/>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2763287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rgbClr val="0099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399A2E7A-E5B2-4E32-A872-3CF187A93C78}" type="datetime1">
              <a:rPr lang="nl-NL" smtClean="0"/>
              <a:t>18-3-2025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Check je consent?!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Tree>
    <p:extLst>
      <p:ext uri="{BB962C8B-B14F-4D97-AF65-F5344CB8AC3E}">
        <p14:creationId xmlns:p14="http://schemas.microsoft.com/office/powerpoint/2010/main" val="4174155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rgbClr val="60391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fld id="{E3C2455D-2E99-450C-9EE7-60996A56A386}" type="datetime1">
              <a:rPr lang="nl-NL" smtClean="0"/>
              <a:t>18-3-2025</a:t>
            </a:fld>
            <a:endParaRPr lang="nl-NL" dirty="0"/>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78118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rgbClr val="60391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DD7A5503-4A2A-47D8-A2F7-7D42038170B6}" type="datetime1">
              <a:rPr lang="nl-NL" smtClean="0"/>
              <a:t>18-3-2025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Check je consent?!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Tree>
    <p:extLst>
      <p:ext uri="{BB962C8B-B14F-4D97-AF65-F5344CB8AC3E}">
        <p14:creationId xmlns:p14="http://schemas.microsoft.com/office/powerpoint/2010/main" val="1803950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 met afbeelding">
    <p:bg>
      <p:bgPr>
        <a:solidFill>
          <a:srgbClr val="99663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73405" y="1584000"/>
            <a:ext cx="3672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3" name="Subtitle 2"/>
          <p:cNvSpPr>
            <a:spLocks noGrp="1"/>
          </p:cNvSpPr>
          <p:nvPr>
            <p:ph type="subTitle" idx="1"/>
          </p:nvPr>
        </p:nvSpPr>
        <p:spPr>
          <a:xfrm>
            <a:off x="1873405" y="4320000"/>
            <a:ext cx="3672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a:xfrm>
            <a:off x="360000" y="4356000"/>
            <a:ext cx="1440000" cy="216000"/>
          </a:xfrm>
        </p:spPr>
        <p:txBody>
          <a:bodyPr/>
          <a:lstStyle>
            <a:lvl1pPr algn="l">
              <a:defRPr sz="1000">
                <a:solidFill>
                  <a:schemeClr val="bg1"/>
                </a:solidFill>
              </a:defRPr>
            </a:lvl1pPr>
          </a:lstStyle>
          <a:p>
            <a:fld id="{0A88CCCF-A9FC-4322-B4D6-EA00D36D6EE3}" type="datetime1">
              <a:rPr lang="nl-NL" smtClean="0"/>
              <a:t>18-3-2025</a:t>
            </a:fld>
            <a:endParaRPr lang="nl-NL" dirty="0"/>
          </a:p>
        </p:txBody>
      </p:sp>
      <p:pic>
        <p:nvPicPr>
          <p:cNvPr id="8" name="Afbeelding 7" descr="Afbeelding met tekst&#10;&#10;Automatisch gegenereerde beschrijving">
            <a:extLst>
              <a:ext uri="{FF2B5EF4-FFF2-40B4-BE49-F238E27FC236}">
                <a16:creationId xmlns:a16="http://schemas.microsoft.com/office/drawing/2014/main" id="{4323E2D7-FEE4-A246-BF30-2AEC21BE88EE}"/>
              </a:ext>
            </a:extLst>
          </p:cNvPr>
          <p:cNvPicPr>
            <a:picLocks noChangeAspect="1"/>
          </p:cNvPicPr>
          <p:nvPr userDrawn="1"/>
        </p:nvPicPr>
        <p:blipFill>
          <a:blip r:embed="rId2"/>
          <a:stretch>
            <a:fillRect/>
          </a:stretch>
        </p:blipFill>
        <p:spPr>
          <a:xfrm>
            <a:off x="324000" y="504000"/>
            <a:ext cx="2984500" cy="825500"/>
          </a:xfrm>
          <a:prstGeom prst="rect">
            <a:avLst/>
          </a:prstGeom>
        </p:spPr>
      </p:pic>
      <p:sp>
        <p:nvSpPr>
          <p:cNvPr id="11" name="Picture Placeholder 2">
            <a:extLst>
              <a:ext uri="{FF2B5EF4-FFF2-40B4-BE49-F238E27FC236}">
                <a16:creationId xmlns:a16="http://schemas.microsoft.com/office/drawing/2014/main" id="{9F6EE265-A495-C44C-BFE8-3CD9476B3235}"/>
              </a:ext>
            </a:extLst>
          </p:cNvPr>
          <p:cNvSpPr>
            <a:spLocks noGrp="1"/>
          </p:cNvSpPr>
          <p:nvPr>
            <p:ph type="pic" idx="11" hasCustomPrompt="1"/>
          </p:nvPr>
        </p:nvSpPr>
        <p:spPr>
          <a:xfrm>
            <a:off x="5760000" y="0"/>
            <a:ext cx="3384000" cy="5143500"/>
          </a:xfrm>
          <a:solidFill>
            <a:schemeClr val="bg1">
              <a:lumMod val="85000"/>
            </a:schemeClr>
          </a:solidFill>
        </p:spPr>
        <p:txBody>
          <a:bodyPr lIns="360000" tIns="540000" rIns="36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4036769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rgbClr val="99663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6EAF82A-D817-46D4-B637-FAF8095CA23B}" type="datetime1">
              <a:rPr lang="nl-NL" smtClean="0"/>
              <a:t>18-3-2025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Check je consent?!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van het model te bewerken</a:t>
            </a:r>
            <a:endParaRPr lang="en-US" dirty="0"/>
          </a:p>
        </p:txBody>
      </p:sp>
    </p:spTree>
    <p:extLst>
      <p:ext uri="{BB962C8B-B14F-4D97-AF65-F5344CB8AC3E}">
        <p14:creationId xmlns:p14="http://schemas.microsoft.com/office/powerpoint/2010/main" val="309744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psomm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lvl1pPr marL="216000">
              <a:defRPr/>
            </a:lvl1pPr>
            <a:lvl2pPr marL="432000">
              <a:defRPr b="1"/>
            </a:lvl2pPr>
            <a:lvl3pPr marL="648000">
              <a:defRPr/>
            </a:lvl3pPr>
            <a:lvl4pPr marL="864000">
              <a:defRPr/>
            </a:lvl4pPr>
            <a:lvl5pPr marL="108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7155AC4-A583-474B-84BD-C921F8C55C7A}" type="datetime1">
              <a:rPr lang="nl-NL" smtClean="0"/>
              <a:t>18-3-2025</a:t>
            </a:fld>
            <a:endParaRPr lang="nl-NL"/>
          </a:p>
        </p:txBody>
      </p:sp>
      <p:sp>
        <p:nvSpPr>
          <p:cNvPr id="5" name="Footer Placeholder 4"/>
          <p:cNvSpPr>
            <a:spLocks noGrp="1"/>
          </p:cNvSpPr>
          <p:nvPr>
            <p:ph type="ftr" sz="quarter" idx="11"/>
          </p:nvPr>
        </p:nvSpPr>
        <p:spPr/>
        <p:txBody>
          <a:bodyPr/>
          <a:lstStyle/>
          <a:p>
            <a:r>
              <a:rPr lang="nl-NL"/>
              <a:t>Check je consent?!</a:t>
            </a:r>
          </a:p>
        </p:txBody>
      </p:sp>
      <p:sp>
        <p:nvSpPr>
          <p:cNvPr id="6" name="Slide Number Placeholder 5"/>
          <p:cNvSpPr>
            <a:spLocks noGrp="1"/>
          </p:cNvSpPr>
          <p:nvPr>
            <p:ph type="sldNum" sz="quarter" idx="12"/>
          </p:nvPr>
        </p:nvSpPr>
        <p:spPr/>
        <p:txBody>
          <a:bodyPr/>
          <a:lstStyle/>
          <a:p>
            <a:fld id="{14F1411D-0280-154F-AEAC-4C20B7AA46B2}" type="slidenum">
              <a:rPr lang="nl-NL" smtClean="0"/>
              <a:t>‹#›</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5" name="Date Placeholder 4"/>
          <p:cNvSpPr>
            <a:spLocks noGrp="1"/>
          </p:cNvSpPr>
          <p:nvPr>
            <p:ph type="dt" sz="half" idx="10"/>
          </p:nvPr>
        </p:nvSpPr>
        <p:spPr/>
        <p:txBody>
          <a:bodyPr/>
          <a:lstStyle/>
          <a:p>
            <a:fld id="{3466FB7A-307F-4190-868F-DB59C64A5376}" type="datetime1">
              <a:rPr lang="nl-NL" smtClean="0"/>
              <a:t>18-3-2025</a:t>
            </a:fld>
            <a:endParaRPr lang="nl-NL"/>
          </a:p>
        </p:txBody>
      </p:sp>
      <p:sp>
        <p:nvSpPr>
          <p:cNvPr id="6" name="Footer Placeholder 5"/>
          <p:cNvSpPr>
            <a:spLocks noGrp="1"/>
          </p:cNvSpPr>
          <p:nvPr>
            <p:ph type="ftr" sz="quarter" idx="11"/>
          </p:nvPr>
        </p:nvSpPr>
        <p:spPr/>
        <p:txBody>
          <a:bodyPr/>
          <a:lstStyle/>
          <a:p>
            <a:r>
              <a:rPr lang="nl-NL"/>
              <a:t>Check je consent?!</a:t>
            </a:r>
          </a:p>
        </p:txBody>
      </p:sp>
      <p:sp>
        <p:nvSpPr>
          <p:cNvPr id="7" name="Slide Number Placeholder 6"/>
          <p:cNvSpPr>
            <a:spLocks noGrp="1"/>
          </p:cNvSpPr>
          <p:nvPr>
            <p:ph type="sldNum" sz="quarter" idx="12"/>
          </p:nvPr>
        </p:nvSpPr>
        <p:spPr/>
        <p:txBody>
          <a:bodyPr/>
          <a:lstStyle/>
          <a:p>
            <a:fld id="{14F1411D-0280-154F-AEAC-4C20B7AA46B2}" type="slidenum">
              <a:rPr lang="nl-NL" smtClean="0"/>
              <a:t>‹#›</a:t>
            </a:fld>
            <a:endParaRPr lang="nl-NL"/>
          </a:p>
        </p:txBody>
      </p:sp>
      <p:sp>
        <p:nvSpPr>
          <p:cNvPr id="10" name="Content Placeholder 2">
            <a:extLst>
              <a:ext uri="{FF2B5EF4-FFF2-40B4-BE49-F238E27FC236}">
                <a16:creationId xmlns:a16="http://schemas.microsoft.com/office/drawing/2014/main" id="{4381CBB5-DB08-F246-9ACB-FDB353882D6D}"/>
              </a:ext>
            </a:extLst>
          </p:cNvPr>
          <p:cNvSpPr>
            <a:spLocks noGrp="1"/>
          </p:cNvSpPr>
          <p:nvPr>
            <p:ph idx="1"/>
          </p:nvPr>
        </p:nvSpPr>
        <p:spPr>
          <a:xfrm>
            <a:off x="1872000" y="1369219"/>
            <a:ext cx="3204000" cy="3096000"/>
          </a:xfrm>
        </p:spPr>
        <p:txBody>
          <a:bodyPr/>
          <a:lstStyle>
            <a:lvl1pPr marL="216000">
              <a:defRPr/>
            </a:lvl1pPr>
            <a:lvl2pPr marL="432000">
              <a:defRPr b="1"/>
            </a:lvl2pPr>
            <a:lvl3pPr marL="648000">
              <a:defRPr/>
            </a:lvl3pPr>
            <a:lvl4pPr marL="864000">
              <a:defRPr/>
            </a:lvl4pPr>
            <a:lvl5pPr marL="108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Content Placeholder 2">
            <a:extLst>
              <a:ext uri="{FF2B5EF4-FFF2-40B4-BE49-F238E27FC236}">
                <a16:creationId xmlns:a16="http://schemas.microsoft.com/office/drawing/2014/main" id="{0600C12B-6F2B-BC42-AB96-605A688811F2}"/>
              </a:ext>
            </a:extLst>
          </p:cNvPr>
          <p:cNvSpPr>
            <a:spLocks noGrp="1"/>
          </p:cNvSpPr>
          <p:nvPr>
            <p:ph idx="13"/>
          </p:nvPr>
        </p:nvSpPr>
        <p:spPr>
          <a:xfrm>
            <a:off x="5292000" y="1369219"/>
            <a:ext cx="3204000" cy="3096000"/>
          </a:xfrm>
        </p:spPr>
        <p:txBody>
          <a:bodyPr/>
          <a:lstStyle>
            <a:lvl1pPr marL="216000">
              <a:defRPr/>
            </a:lvl1pPr>
            <a:lvl2pPr marL="432000">
              <a:defRPr b="1"/>
            </a:lvl2pPr>
            <a:lvl3pPr marL="648000">
              <a:defRPr/>
            </a:lvl3pPr>
            <a:lvl4pPr marL="864000">
              <a:defRPr/>
            </a:lvl4pPr>
            <a:lvl5pPr marL="108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29685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men met subtitel">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71997" y="1404001"/>
            <a:ext cx="3204000" cy="432000"/>
          </a:xfrm>
        </p:spPr>
        <p:txBody>
          <a:bodyPr anchor="t" anchorCtr="0"/>
          <a:lstStyle>
            <a:lvl1pPr marL="0" indent="0">
              <a:lnSpc>
                <a:spcPct val="90000"/>
              </a:lnSpc>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de tekststijl van het model te bewerken</a:t>
            </a:r>
          </a:p>
        </p:txBody>
      </p:sp>
      <p:sp>
        <p:nvSpPr>
          <p:cNvPr id="7" name="Date Placeholder 6"/>
          <p:cNvSpPr>
            <a:spLocks noGrp="1"/>
          </p:cNvSpPr>
          <p:nvPr>
            <p:ph type="dt" sz="half" idx="10"/>
          </p:nvPr>
        </p:nvSpPr>
        <p:spPr/>
        <p:txBody>
          <a:bodyPr/>
          <a:lstStyle/>
          <a:p>
            <a:fld id="{2E0DDA3E-4101-4C27-AE28-796290F30558}" type="datetime1">
              <a:rPr lang="nl-NL" smtClean="0"/>
              <a:t>18-3-2025</a:t>
            </a:fld>
            <a:endParaRPr lang="nl-NL"/>
          </a:p>
        </p:txBody>
      </p:sp>
      <p:sp>
        <p:nvSpPr>
          <p:cNvPr id="8" name="Footer Placeholder 7"/>
          <p:cNvSpPr>
            <a:spLocks noGrp="1"/>
          </p:cNvSpPr>
          <p:nvPr>
            <p:ph type="ftr" sz="quarter" idx="11"/>
          </p:nvPr>
        </p:nvSpPr>
        <p:spPr/>
        <p:txBody>
          <a:bodyPr/>
          <a:lstStyle/>
          <a:p>
            <a:r>
              <a:rPr lang="nl-NL"/>
              <a:t>Check je consent?!</a:t>
            </a:r>
          </a:p>
        </p:txBody>
      </p:sp>
      <p:sp>
        <p:nvSpPr>
          <p:cNvPr id="9" name="Slide Number Placeholder 8"/>
          <p:cNvSpPr>
            <a:spLocks noGrp="1"/>
          </p:cNvSpPr>
          <p:nvPr>
            <p:ph type="sldNum" sz="quarter" idx="12"/>
          </p:nvPr>
        </p:nvSpPr>
        <p:spPr/>
        <p:txBody>
          <a:bodyPr/>
          <a:lstStyle/>
          <a:p>
            <a:fld id="{14F1411D-0280-154F-AEAC-4C20B7AA46B2}" type="slidenum">
              <a:rPr lang="nl-NL" smtClean="0"/>
              <a:t>‹#›</a:t>
            </a:fld>
            <a:endParaRPr lang="nl-NL"/>
          </a:p>
        </p:txBody>
      </p:sp>
      <p:sp>
        <p:nvSpPr>
          <p:cNvPr id="10" name="Title 1">
            <a:extLst>
              <a:ext uri="{FF2B5EF4-FFF2-40B4-BE49-F238E27FC236}">
                <a16:creationId xmlns:a16="http://schemas.microsoft.com/office/drawing/2014/main" id="{F0A1A731-6076-7244-A3FF-164613E18370}"/>
              </a:ext>
            </a:extLst>
          </p:cNvPr>
          <p:cNvSpPr>
            <a:spLocks noGrp="1"/>
          </p:cNvSpPr>
          <p:nvPr>
            <p:ph type="title"/>
          </p:nvPr>
        </p:nvSpPr>
        <p:spPr>
          <a:xfrm>
            <a:off x="1872000" y="540001"/>
            <a:ext cx="5543549" cy="612000"/>
          </a:xfrm>
        </p:spPr>
        <p:txBody>
          <a:bodyPr/>
          <a:lstStyle/>
          <a:p>
            <a:r>
              <a:rPr lang="nl-NL"/>
              <a:t>Klik om stijl te bewerken</a:t>
            </a:r>
            <a:endParaRPr lang="en-US" dirty="0"/>
          </a:p>
        </p:txBody>
      </p:sp>
      <p:sp>
        <p:nvSpPr>
          <p:cNvPr id="11" name="Content Placeholder 2">
            <a:extLst>
              <a:ext uri="{FF2B5EF4-FFF2-40B4-BE49-F238E27FC236}">
                <a16:creationId xmlns:a16="http://schemas.microsoft.com/office/drawing/2014/main" id="{778BB4CC-D5FD-FD4B-8ACF-7DF902DF66AB}"/>
              </a:ext>
            </a:extLst>
          </p:cNvPr>
          <p:cNvSpPr>
            <a:spLocks noGrp="1"/>
          </p:cNvSpPr>
          <p:nvPr>
            <p:ph idx="13" hasCustomPrompt="1"/>
          </p:nvPr>
        </p:nvSpPr>
        <p:spPr>
          <a:xfrm>
            <a:off x="1872000" y="1836001"/>
            <a:ext cx="3204000" cy="2629218"/>
          </a:xfrm>
        </p:spPr>
        <p:txBody>
          <a:bodyPr/>
          <a:lstStyle>
            <a:lvl1pPr marL="216000">
              <a:defRPr/>
            </a:lvl1pPr>
            <a:lvl2pPr marL="432000">
              <a:defRPr b="1"/>
            </a:lvl2pPr>
            <a:lvl3pPr marL="648000">
              <a:defRPr/>
            </a:lvl3pPr>
            <a:lvl4pPr marL="864000">
              <a:defRPr/>
            </a:lvl4pPr>
            <a:lvl5pPr marL="1080000">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2" name="Content Placeholder 2">
            <a:extLst>
              <a:ext uri="{FF2B5EF4-FFF2-40B4-BE49-F238E27FC236}">
                <a16:creationId xmlns:a16="http://schemas.microsoft.com/office/drawing/2014/main" id="{5C582C90-A70F-254A-A80E-08096D0D3C44}"/>
              </a:ext>
            </a:extLst>
          </p:cNvPr>
          <p:cNvSpPr>
            <a:spLocks noGrp="1"/>
          </p:cNvSpPr>
          <p:nvPr>
            <p:ph idx="14"/>
          </p:nvPr>
        </p:nvSpPr>
        <p:spPr>
          <a:xfrm>
            <a:off x="5292000" y="1835999"/>
            <a:ext cx="3204000" cy="2629219"/>
          </a:xfrm>
        </p:spPr>
        <p:txBody>
          <a:bodyPr/>
          <a:lstStyle>
            <a:lvl1pPr marL="216000">
              <a:defRPr/>
            </a:lvl1pPr>
            <a:lvl2pPr marL="432000">
              <a:defRPr b="1"/>
            </a:lvl2pPr>
            <a:lvl3pPr marL="648000">
              <a:defRPr/>
            </a:lvl3pPr>
            <a:lvl4pPr marL="864000">
              <a:defRPr/>
            </a:lvl4pPr>
            <a:lvl5pPr marL="108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Text Placeholder 2">
            <a:extLst>
              <a:ext uri="{FF2B5EF4-FFF2-40B4-BE49-F238E27FC236}">
                <a16:creationId xmlns:a16="http://schemas.microsoft.com/office/drawing/2014/main" id="{C10C516A-FB21-A849-B8A4-0406F0888ACD}"/>
              </a:ext>
            </a:extLst>
          </p:cNvPr>
          <p:cNvSpPr>
            <a:spLocks noGrp="1"/>
          </p:cNvSpPr>
          <p:nvPr>
            <p:ph type="body" idx="15" hasCustomPrompt="1"/>
          </p:nvPr>
        </p:nvSpPr>
        <p:spPr>
          <a:xfrm>
            <a:off x="5292000" y="1404001"/>
            <a:ext cx="3204000" cy="432000"/>
          </a:xfrm>
        </p:spPr>
        <p:txBody>
          <a:bodyPr anchor="t" anchorCtr="0"/>
          <a:lstStyle>
            <a:lvl1pPr marL="0" indent="0">
              <a:lnSpc>
                <a:spcPct val="90000"/>
              </a:lnSpc>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dirty="0"/>
              <a:t>Klik om de tekststijl van het model te bewerken</a:t>
            </a:r>
          </a:p>
        </p:txBody>
      </p:sp>
    </p:spTree>
    <p:extLst>
      <p:ext uri="{BB962C8B-B14F-4D97-AF65-F5344CB8AC3E}">
        <p14:creationId xmlns:p14="http://schemas.microsoft.com/office/powerpoint/2010/main" val="147389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5" name="Date Placeholder 4"/>
          <p:cNvSpPr>
            <a:spLocks noGrp="1"/>
          </p:cNvSpPr>
          <p:nvPr>
            <p:ph type="dt" sz="half" idx="10"/>
          </p:nvPr>
        </p:nvSpPr>
        <p:spPr/>
        <p:txBody>
          <a:bodyPr/>
          <a:lstStyle/>
          <a:p>
            <a:fld id="{B45F2C49-8C6E-439F-87C7-945F483A1B99}" type="datetime1">
              <a:rPr lang="nl-NL" smtClean="0"/>
              <a:t>18-3-2025</a:t>
            </a:fld>
            <a:endParaRPr lang="nl-NL"/>
          </a:p>
        </p:txBody>
      </p:sp>
      <p:sp>
        <p:nvSpPr>
          <p:cNvPr id="6" name="Footer Placeholder 5"/>
          <p:cNvSpPr>
            <a:spLocks noGrp="1"/>
          </p:cNvSpPr>
          <p:nvPr>
            <p:ph type="ftr" sz="quarter" idx="11"/>
          </p:nvPr>
        </p:nvSpPr>
        <p:spPr/>
        <p:txBody>
          <a:bodyPr/>
          <a:lstStyle/>
          <a:p>
            <a:r>
              <a:rPr lang="nl-NL"/>
              <a:t>Check je consent?!</a:t>
            </a:r>
          </a:p>
        </p:txBody>
      </p:sp>
      <p:sp>
        <p:nvSpPr>
          <p:cNvPr id="7" name="Slide Number Placeholder 6"/>
          <p:cNvSpPr>
            <a:spLocks noGrp="1"/>
          </p:cNvSpPr>
          <p:nvPr>
            <p:ph type="sldNum" sz="quarter" idx="12"/>
          </p:nvPr>
        </p:nvSpPr>
        <p:spPr/>
        <p:txBody>
          <a:bodyPr/>
          <a:lstStyle/>
          <a:p>
            <a:fld id="{14F1411D-0280-154F-AEAC-4C20B7AA46B2}" type="slidenum">
              <a:rPr lang="nl-NL" smtClean="0"/>
              <a:t>‹#›</a:t>
            </a:fld>
            <a:endParaRPr lang="nl-NL"/>
          </a:p>
        </p:txBody>
      </p:sp>
      <p:sp>
        <p:nvSpPr>
          <p:cNvPr id="10" name="Content Placeholder 2">
            <a:extLst>
              <a:ext uri="{FF2B5EF4-FFF2-40B4-BE49-F238E27FC236}">
                <a16:creationId xmlns:a16="http://schemas.microsoft.com/office/drawing/2014/main" id="{4381CBB5-DB08-F246-9ACB-FDB353882D6D}"/>
              </a:ext>
            </a:extLst>
          </p:cNvPr>
          <p:cNvSpPr>
            <a:spLocks noGrp="1"/>
          </p:cNvSpPr>
          <p:nvPr>
            <p:ph idx="1"/>
          </p:nvPr>
        </p:nvSpPr>
        <p:spPr>
          <a:xfrm>
            <a:off x="1872000" y="1369219"/>
            <a:ext cx="3204000" cy="3096000"/>
          </a:xfrm>
        </p:spPr>
        <p:txBody>
          <a:bodyPr/>
          <a:lstStyle>
            <a:lvl1pPr marL="216000">
              <a:defRPr/>
            </a:lvl1pPr>
            <a:lvl2pPr marL="432000">
              <a:defRPr b="1"/>
            </a:lvl2pPr>
            <a:lvl3pPr marL="648000">
              <a:defRPr/>
            </a:lvl3pPr>
            <a:lvl4pPr marL="864000">
              <a:defRPr/>
            </a:lvl4pPr>
            <a:lvl5pPr marL="108000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Picture Placeholder 2">
            <a:extLst>
              <a:ext uri="{FF2B5EF4-FFF2-40B4-BE49-F238E27FC236}">
                <a16:creationId xmlns:a16="http://schemas.microsoft.com/office/drawing/2014/main" id="{7D48B455-34E3-D746-A1CD-08EDC7DDB308}"/>
              </a:ext>
            </a:extLst>
          </p:cNvPr>
          <p:cNvSpPr>
            <a:spLocks noGrp="1"/>
          </p:cNvSpPr>
          <p:nvPr>
            <p:ph type="pic" idx="14"/>
          </p:nvPr>
        </p:nvSpPr>
        <p:spPr>
          <a:xfrm>
            <a:off x="5291999" y="1369219"/>
            <a:ext cx="3204000" cy="3096000"/>
          </a:xfrm>
          <a:solidFill>
            <a:schemeClr val="bg1">
              <a:lumMod val="85000"/>
            </a:schemeClr>
          </a:solidFill>
        </p:spPr>
        <p:txBody>
          <a:bodyPr lIns="360000" tIns="360000" rIns="360000" anchor="t"/>
          <a:lstStyle>
            <a:lvl1pPr marL="0" indent="0" algn="ctr">
              <a:lnSpc>
                <a:spcPts val="2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187555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e of quote">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7D253C97-2369-4C3C-A86E-09B74ACEC861}" type="datetime1">
              <a:rPr lang="nl-NL" smtClean="0"/>
              <a:t>18-3-2025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Check je consent?!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a:t>
            </a:fld>
            <a:endParaRPr lang="nl-NL"/>
          </a:p>
        </p:txBody>
      </p:sp>
      <p:pic>
        <p:nvPicPr>
          <p:cNvPr id="5" name="Afbeelding 4">
            <a:extLst>
              <a:ext uri="{FF2B5EF4-FFF2-40B4-BE49-F238E27FC236}">
                <a16:creationId xmlns:a16="http://schemas.microsoft.com/office/drawing/2014/main" id="{EC37B406-E474-C744-BD3E-C4458623FE80}"/>
              </a:ext>
            </a:extLst>
          </p:cNvPr>
          <p:cNvPicPr>
            <a:picLocks noChangeAspect="1"/>
          </p:cNvPicPr>
          <p:nvPr userDrawn="1"/>
        </p:nvPicPr>
        <p:blipFill>
          <a:blip r:embed="rId2"/>
          <a:srcRect/>
          <a:stretch/>
        </p:blipFill>
        <p:spPr>
          <a:xfrm>
            <a:off x="324000" y="504000"/>
            <a:ext cx="533400" cy="825500"/>
          </a:xfrm>
          <a:prstGeom prst="rect">
            <a:avLst/>
          </a:prstGeom>
        </p:spPr>
      </p:pic>
      <p:sp>
        <p:nvSpPr>
          <p:cNvPr id="6" name="Title 1">
            <a:extLst>
              <a:ext uri="{FF2B5EF4-FFF2-40B4-BE49-F238E27FC236}">
                <a16:creationId xmlns:a16="http://schemas.microsoft.com/office/drawing/2014/main" id="{F363C87D-ECAC-4442-BB71-224916C84BF9}"/>
              </a:ext>
            </a:extLst>
          </p:cNvPr>
          <p:cNvSpPr>
            <a:spLocks noGrp="1"/>
          </p:cNvSpPr>
          <p:nvPr>
            <p:ph type="ctrTitle" hasCustomPrompt="1"/>
          </p:nvPr>
        </p:nvSpPr>
        <p:spPr>
          <a:xfrm>
            <a:off x="1873405" y="1584000"/>
            <a:ext cx="5544000" cy="2592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7" name="Subtitle 2">
            <a:extLst>
              <a:ext uri="{FF2B5EF4-FFF2-40B4-BE49-F238E27FC236}">
                <a16:creationId xmlns:a16="http://schemas.microsoft.com/office/drawing/2014/main" id="{B8D10471-645F-C440-80E0-AEF0C5768BD2}"/>
              </a:ext>
            </a:extLst>
          </p:cNvPr>
          <p:cNvSpPr>
            <a:spLocks noGrp="1"/>
          </p:cNvSpPr>
          <p:nvPr>
            <p:ph type="subTitle" idx="1"/>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Tree>
    <p:extLst>
      <p:ext uri="{BB962C8B-B14F-4D97-AF65-F5344CB8AC3E}">
        <p14:creationId xmlns:p14="http://schemas.microsoft.com/office/powerpoint/2010/main" val="61934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fbeelding groot">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9144000" cy="5143500"/>
          </a:xfrm>
          <a:solidFill>
            <a:schemeClr val="bg1">
              <a:lumMod val="85000"/>
            </a:schemeClr>
          </a:solidFill>
        </p:spPr>
        <p:txBody>
          <a:bodyPr lIns="1800000" tIns="54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Tijdelijke aanduiding voor tekst 3">
            <a:extLst>
              <a:ext uri="{FF2B5EF4-FFF2-40B4-BE49-F238E27FC236}">
                <a16:creationId xmlns:a16="http://schemas.microsoft.com/office/drawing/2014/main" id="{1B757E37-BCFD-0B44-81CE-9F38E7369B30}"/>
              </a:ext>
            </a:extLst>
          </p:cNvPr>
          <p:cNvSpPr>
            <a:spLocks noGrp="1"/>
          </p:cNvSpPr>
          <p:nvPr>
            <p:ph type="body" sz="half" idx="2" hasCustomPrompt="1"/>
          </p:nvPr>
        </p:nvSpPr>
        <p:spPr>
          <a:xfrm>
            <a:off x="324000" y="504000"/>
            <a:ext cx="540000" cy="827999"/>
          </a:xfrm>
          <a:blipFill>
            <a:blip r:embed="rId2"/>
            <a:stretch>
              <a:fillRect/>
            </a:stretch>
          </a:blip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 </a:t>
            </a:r>
          </a:p>
        </p:txBody>
      </p:sp>
      <p:sp>
        <p:nvSpPr>
          <p:cNvPr id="5" name="Title 1">
            <a:extLst>
              <a:ext uri="{FF2B5EF4-FFF2-40B4-BE49-F238E27FC236}">
                <a16:creationId xmlns:a16="http://schemas.microsoft.com/office/drawing/2014/main" id="{16D84DA5-46BC-4343-8482-D9306CC52704}"/>
              </a:ext>
            </a:extLst>
          </p:cNvPr>
          <p:cNvSpPr>
            <a:spLocks noGrp="1"/>
          </p:cNvSpPr>
          <p:nvPr>
            <p:ph type="ctrTitle" hasCustomPrompt="1"/>
          </p:nvPr>
        </p:nvSpPr>
        <p:spPr>
          <a:xfrm>
            <a:off x="1873405" y="2772000"/>
            <a:ext cx="5544000" cy="1404000"/>
          </a:xfrm>
        </p:spPr>
        <p:txBody>
          <a:bodyPr anchor="b" anchorCtr="0"/>
          <a:lstStyle>
            <a:lvl1pPr algn="l">
              <a:lnSpc>
                <a:spcPct val="100000"/>
              </a:lnSpc>
              <a:defRPr sz="3400">
                <a:solidFill>
                  <a:schemeClr val="bg1"/>
                </a:solidFill>
              </a:defRPr>
            </a:lvl1pPr>
          </a:lstStyle>
          <a:p>
            <a:r>
              <a:rPr lang="nl-NL" dirty="0"/>
              <a:t>Titelstijl van model bewerken</a:t>
            </a:r>
            <a:endParaRPr lang="en-US" dirty="0"/>
          </a:p>
        </p:txBody>
      </p:sp>
      <p:sp>
        <p:nvSpPr>
          <p:cNvPr id="6" name="Subtitle 2">
            <a:extLst>
              <a:ext uri="{FF2B5EF4-FFF2-40B4-BE49-F238E27FC236}">
                <a16:creationId xmlns:a16="http://schemas.microsoft.com/office/drawing/2014/main" id="{7540742D-2C7A-154C-AE0C-76CBF2EB2F4F}"/>
              </a:ext>
            </a:extLst>
          </p:cNvPr>
          <p:cNvSpPr>
            <a:spLocks noGrp="1"/>
          </p:cNvSpPr>
          <p:nvPr>
            <p:ph type="subTitle" idx="10"/>
          </p:nvPr>
        </p:nvSpPr>
        <p:spPr>
          <a:xfrm>
            <a:off x="1873405" y="4320000"/>
            <a:ext cx="5544000" cy="432000"/>
          </a:xfrm>
        </p:spPr>
        <p:txBody>
          <a:bodyPr anchor="t" anchorCtr="0"/>
          <a:lstStyle>
            <a:lvl1pPr marL="0" indent="0" algn="l">
              <a:lnSpc>
                <a:spcPct val="100000"/>
              </a:lnSpc>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Tree>
    <p:extLst>
      <p:ext uri="{BB962C8B-B14F-4D97-AF65-F5344CB8AC3E}">
        <p14:creationId xmlns:p14="http://schemas.microsoft.com/office/powerpoint/2010/main" val="4615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DEAD3-4086-4568-9490-94CB974168A8}" type="datetime1">
              <a:rPr lang="nl-NL" smtClean="0"/>
              <a:t>18-3-2025</a:t>
            </a:fld>
            <a:endParaRPr lang="nl-NL"/>
          </a:p>
        </p:txBody>
      </p:sp>
      <p:sp>
        <p:nvSpPr>
          <p:cNvPr id="3" name="Footer Placeholder 2"/>
          <p:cNvSpPr>
            <a:spLocks noGrp="1"/>
          </p:cNvSpPr>
          <p:nvPr>
            <p:ph type="ftr" sz="quarter" idx="11"/>
          </p:nvPr>
        </p:nvSpPr>
        <p:spPr/>
        <p:txBody>
          <a:bodyPr/>
          <a:lstStyle/>
          <a:p>
            <a:r>
              <a:rPr lang="nl-NL"/>
              <a:t>Check je consent?!</a:t>
            </a:r>
          </a:p>
        </p:txBody>
      </p:sp>
      <p:sp>
        <p:nvSpPr>
          <p:cNvPr id="4" name="Slide Number Placeholder 3"/>
          <p:cNvSpPr>
            <a:spLocks noGrp="1"/>
          </p:cNvSpPr>
          <p:nvPr>
            <p:ph type="sldNum" sz="quarter" idx="12"/>
          </p:nvPr>
        </p:nvSpPr>
        <p:spPr/>
        <p:txBody>
          <a:bodyPr/>
          <a:lstStyle/>
          <a:p>
            <a:fld id="{14F1411D-0280-154F-AEAC-4C20B7AA46B2}" type="slidenum">
              <a:rPr lang="nl-NL" smtClean="0"/>
              <a:t>‹#›</a:t>
            </a:fld>
            <a:endParaRPr lang="nl-NL"/>
          </a:p>
        </p:txBody>
      </p:sp>
      <p:sp>
        <p:nvSpPr>
          <p:cNvPr id="5" name="Title 1">
            <a:extLst>
              <a:ext uri="{FF2B5EF4-FFF2-40B4-BE49-F238E27FC236}">
                <a16:creationId xmlns:a16="http://schemas.microsoft.com/office/drawing/2014/main" id="{B499BC21-7E31-0342-AD5A-0700CA9FC6FD}"/>
              </a:ext>
            </a:extLst>
          </p:cNvPr>
          <p:cNvSpPr>
            <a:spLocks noGrp="1"/>
          </p:cNvSpPr>
          <p:nvPr>
            <p:ph type="title"/>
          </p:nvPr>
        </p:nvSpPr>
        <p:spPr>
          <a:xfrm>
            <a:off x="1872000" y="540001"/>
            <a:ext cx="5543549" cy="612000"/>
          </a:xfrm>
        </p:spPr>
        <p:txBody>
          <a:bodyPr/>
          <a:lstStyle/>
          <a:p>
            <a:r>
              <a:rPr lang="nl-NL"/>
              <a:t>Klik om stijl te bewerken</a:t>
            </a:r>
            <a:endParaRPr lang="en-US" dirty="0"/>
          </a:p>
        </p:txBody>
      </p:sp>
    </p:spTree>
    <p:extLst>
      <p:ext uri="{BB962C8B-B14F-4D97-AF65-F5344CB8AC3E}">
        <p14:creationId xmlns:p14="http://schemas.microsoft.com/office/powerpoint/2010/main" val="76235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dirty="0"/>
              <a:t>Titelstijl van model </a:t>
            </a:r>
            <a:br>
              <a:rPr lang="nl-NL" dirty="0"/>
            </a:br>
            <a:r>
              <a:rPr lang="nl-NL" dirty="0"/>
              <a:t>bewerken</a:t>
            </a:r>
            <a:endParaRPr lang="en-US" dirty="0"/>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fld id="{C2EF7CDE-CC5A-4F56-9622-7EBF4F1243FE}" type="datetime1">
              <a:rPr lang="nl-NL" smtClean="0"/>
              <a:t>18-3-2025</a:t>
            </a:fld>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Check je consent?!</a:t>
            </a:r>
            <a:endParaRPr lang="nl-NL" dirty="0"/>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a:t>
            </a:fld>
            <a:endParaRPr lang="nl-NL" dirty="0"/>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11"/>
          <a:stretch>
            <a:fillRect/>
          </a:stretch>
        </p:blipFill>
        <p:spPr>
          <a:xfrm>
            <a:off x="324000" y="504000"/>
            <a:ext cx="533400" cy="82550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76" r:id="rId4"/>
    <p:sldLayoutId id="2147483677" r:id="rId5"/>
    <p:sldLayoutId id="2147483683" r:id="rId6"/>
    <p:sldLayoutId id="2147483684" r:id="rId7"/>
    <p:sldLayoutId id="2147483682" r:id="rId8"/>
    <p:sldLayoutId id="2147483679" r:id="rId9"/>
  </p:sldLayoutIdLst>
  <p:hf sldNum="0" hdr="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dirty="0"/>
              <a:t>Titelstijl van model </a:t>
            </a:r>
            <a:br>
              <a:rPr lang="nl-NL" dirty="0"/>
            </a:br>
            <a:r>
              <a:rPr lang="nl-NL" dirty="0"/>
              <a:t>bewerken</a:t>
            </a:r>
            <a:endParaRPr lang="en-US" dirty="0"/>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fld id="{A99B5BA4-AD85-4A20-A0EB-A3100FB9F206}" type="datetime1">
              <a:rPr lang="nl-NL" smtClean="0"/>
              <a:t>18-3-2025</a:t>
            </a:fld>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Check je consent?!</a:t>
            </a:r>
            <a:endParaRPr lang="nl-NL" dirty="0"/>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a:t>
            </a:fld>
            <a:endParaRPr lang="nl-NL" dirty="0"/>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3685918653"/>
      </p:ext>
    </p:extLst>
  </p:cSld>
  <p:clrMap bg1="lt1" tx1="dk1" bg2="lt2" tx2="dk2" accent1="accent1" accent2="accent2" accent3="accent3" accent4="accent4" accent5="accent5" accent6="accent6" hlink="hlink" folHlink="folHlink"/>
  <p:sldLayoutIdLst>
    <p:sldLayoutId id="2147483715" r:id="rId1"/>
    <p:sldLayoutId id="2147483716" r:id="rId2"/>
  </p:sldLayoutIdLst>
  <p:hf sldNum="0" hdr="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dirty="0"/>
              <a:t>Titelstijl van model </a:t>
            </a:r>
            <a:br>
              <a:rPr lang="nl-NL" dirty="0"/>
            </a:br>
            <a:r>
              <a:rPr lang="nl-NL" dirty="0"/>
              <a:t>bewerken</a:t>
            </a:r>
            <a:endParaRPr lang="en-US" dirty="0"/>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fld id="{3AF4FC35-3ED7-4711-B667-4B68D5BA346C}" type="datetime1">
              <a:rPr lang="nl-NL" smtClean="0"/>
              <a:t>18-3-2025</a:t>
            </a:fld>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Check je consent?!</a:t>
            </a:r>
            <a:endParaRPr lang="nl-NL" dirty="0"/>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a:t>
            </a:fld>
            <a:endParaRPr lang="nl-NL" dirty="0"/>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443226365"/>
      </p:ext>
    </p:extLst>
  </p:cSld>
  <p:clrMap bg1="lt1" tx1="dk1" bg2="lt2" tx2="dk2" accent1="accent1" accent2="accent2" accent3="accent3" accent4="accent4" accent5="accent5" accent6="accent6" hlink="hlink" folHlink="folHlink"/>
  <p:sldLayoutIdLst>
    <p:sldLayoutId id="2147483686" r:id="rId1"/>
    <p:sldLayoutId id="2147483692" r:id="rId2"/>
  </p:sldLayoutIdLst>
  <p:hf sldNum="0" hdr="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dirty="0"/>
              <a:t>Titelstijl van model </a:t>
            </a:r>
            <a:br>
              <a:rPr lang="nl-NL" dirty="0"/>
            </a:br>
            <a:r>
              <a:rPr lang="nl-NL" dirty="0"/>
              <a:t>bewerken</a:t>
            </a:r>
            <a:endParaRPr lang="en-US" dirty="0"/>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fld id="{FBB0CE2F-A9DC-4520-ADF7-56513365A978}" type="datetime1">
              <a:rPr lang="nl-NL" smtClean="0"/>
              <a:t>18-3-2025</a:t>
            </a:fld>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Check je consent?!</a:t>
            </a:r>
            <a:endParaRPr lang="nl-NL" dirty="0"/>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a:t>
            </a:fld>
            <a:endParaRPr lang="nl-NL" dirty="0"/>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4128695584"/>
      </p:ext>
    </p:extLst>
  </p:cSld>
  <p:clrMap bg1="lt1" tx1="dk1" bg2="lt2" tx2="dk2" accent1="accent1" accent2="accent2" accent3="accent3" accent4="accent4" accent5="accent5" accent6="accent6" hlink="hlink" folHlink="folHlink"/>
  <p:sldLayoutIdLst>
    <p:sldLayoutId id="2147483694" r:id="rId1"/>
    <p:sldLayoutId id="2147483695" r:id="rId2"/>
  </p:sldLayoutIdLst>
  <p:hf sldNum="0" hdr="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dirty="0"/>
              <a:t>Titelstijl van model </a:t>
            </a:r>
            <a:br>
              <a:rPr lang="nl-NL" dirty="0"/>
            </a:br>
            <a:r>
              <a:rPr lang="nl-NL" dirty="0"/>
              <a:t>bewerken</a:t>
            </a:r>
            <a:endParaRPr lang="en-US" dirty="0"/>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fld id="{7F4C6C20-588C-4E4A-A20C-F900BB076CFF}" type="datetime1">
              <a:rPr lang="nl-NL" smtClean="0"/>
              <a:t>18-3-2025</a:t>
            </a:fld>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Check je consent?!</a:t>
            </a:r>
            <a:endParaRPr lang="nl-NL" dirty="0"/>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a:t>
            </a:fld>
            <a:endParaRPr lang="nl-NL" dirty="0"/>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3443784270"/>
      </p:ext>
    </p:extLst>
  </p:cSld>
  <p:clrMap bg1="lt1" tx1="dk1" bg2="lt2" tx2="dk2" accent1="accent1" accent2="accent2" accent3="accent3" accent4="accent4" accent5="accent5" accent6="accent6" hlink="hlink" folHlink="folHlink"/>
  <p:sldLayoutIdLst>
    <p:sldLayoutId id="2147483697" r:id="rId1"/>
    <p:sldLayoutId id="2147483698" r:id="rId2"/>
  </p:sldLayoutIdLst>
  <p:hf sldNum="0" hdr="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dirty="0"/>
              <a:t>Titelstijl van model </a:t>
            </a:r>
            <a:br>
              <a:rPr lang="nl-NL" dirty="0"/>
            </a:br>
            <a:r>
              <a:rPr lang="nl-NL" dirty="0"/>
              <a:t>bewerken</a:t>
            </a:r>
            <a:endParaRPr lang="en-US" dirty="0"/>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fld id="{F36C461F-6ECA-4A9A-87CB-5B87279C8B79}" type="datetime1">
              <a:rPr lang="nl-NL" smtClean="0"/>
              <a:t>18-3-2025</a:t>
            </a:fld>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Check je consent?!</a:t>
            </a:r>
            <a:endParaRPr lang="nl-NL" dirty="0"/>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a:t>
            </a:fld>
            <a:endParaRPr lang="nl-NL" dirty="0"/>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1021474276"/>
      </p:ext>
    </p:extLst>
  </p:cSld>
  <p:clrMap bg1="lt1" tx1="dk1" bg2="lt2" tx2="dk2" accent1="accent1" accent2="accent2" accent3="accent3" accent4="accent4" accent5="accent5" accent6="accent6" hlink="hlink" folHlink="folHlink"/>
  <p:sldLayoutIdLst>
    <p:sldLayoutId id="2147483700" r:id="rId1"/>
    <p:sldLayoutId id="2147483701" r:id="rId2"/>
  </p:sldLayoutIdLst>
  <p:hf sldNum="0" hdr="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dirty="0"/>
              <a:t>Titelstijl van model </a:t>
            </a:r>
            <a:br>
              <a:rPr lang="nl-NL" dirty="0"/>
            </a:br>
            <a:r>
              <a:rPr lang="nl-NL" dirty="0"/>
              <a:t>bewerken</a:t>
            </a:r>
            <a:endParaRPr lang="en-US" dirty="0"/>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fld id="{FBF899E1-5658-4A9E-8233-EE5124651D9B}" type="datetime1">
              <a:rPr lang="nl-NL" smtClean="0"/>
              <a:t>18-3-2025</a:t>
            </a:fld>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Check je consent?!</a:t>
            </a:r>
            <a:endParaRPr lang="nl-NL" dirty="0"/>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a:t>
            </a:fld>
            <a:endParaRPr lang="nl-NL" dirty="0"/>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5"/>
          <a:stretch>
            <a:fillRect/>
          </a:stretch>
        </p:blipFill>
        <p:spPr>
          <a:xfrm>
            <a:off x="324000" y="504000"/>
            <a:ext cx="533400" cy="825500"/>
          </a:xfrm>
          <a:prstGeom prst="rect">
            <a:avLst/>
          </a:prstGeom>
        </p:spPr>
      </p:pic>
    </p:spTree>
    <p:extLst>
      <p:ext uri="{BB962C8B-B14F-4D97-AF65-F5344CB8AC3E}">
        <p14:creationId xmlns:p14="http://schemas.microsoft.com/office/powerpoint/2010/main" val="28272662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7" r:id="rId3"/>
  </p:sldLayoutIdLst>
  <p:hf sldNum="0" hdr="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dirty="0"/>
              <a:t>Titelstijl van model </a:t>
            </a:r>
            <a:br>
              <a:rPr lang="nl-NL" dirty="0"/>
            </a:br>
            <a:r>
              <a:rPr lang="nl-NL" dirty="0"/>
              <a:t>bewerken</a:t>
            </a:r>
            <a:endParaRPr lang="en-US" dirty="0"/>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fld id="{E81D5F4E-5164-4341-A436-90558BD8F5E4}" type="datetime1">
              <a:rPr lang="nl-NL" smtClean="0"/>
              <a:t>18-3-2025</a:t>
            </a:fld>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Check je consent?!</a:t>
            </a:r>
            <a:endParaRPr lang="nl-NL" dirty="0"/>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a:t>
            </a:fld>
            <a:endParaRPr lang="nl-NL" dirty="0"/>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3288476720"/>
      </p:ext>
    </p:extLst>
  </p:cSld>
  <p:clrMap bg1="lt1" tx1="dk1" bg2="lt2" tx2="dk2" accent1="accent1" accent2="accent2" accent3="accent3" accent4="accent4" accent5="accent5" accent6="accent6" hlink="hlink" folHlink="folHlink"/>
  <p:sldLayoutIdLst>
    <p:sldLayoutId id="2147483706" r:id="rId1"/>
    <p:sldLayoutId id="2147483707" r:id="rId2"/>
  </p:sldLayoutIdLst>
  <p:hf sldNum="0" hdr="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dirty="0"/>
              <a:t>Titelstijl van model </a:t>
            </a:r>
            <a:br>
              <a:rPr lang="nl-NL" dirty="0"/>
            </a:br>
            <a:r>
              <a:rPr lang="nl-NL" dirty="0"/>
              <a:t>bewerken</a:t>
            </a:r>
            <a:endParaRPr lang="en-US" dirty="0"/>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fld id="{FEAB5694-9A9E-44CA-BD85-2F4163A136F6}" type="datetime1">
              <a:rPr lang="nl-NL" smtClean="0"/>
              <a:t>18-3-2025</a:t>
            </a:fld>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Check je consent?!</a:t>
            </a:r>
            <a:endParaRPr lang="nl-NL" dirty="0"/>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a:t>
            </a:fld>
            <a:endParaRPr lang="nl-NL" dirty="0"/>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3185172394"/>
      </p:ext>
    </p:extLst>
  </p:cSld>
  <p:clrMap bg1="lt1" tx1="dk1" bg2="lt2" tx2="dk2" accent1="accent1" accent2="accent2" accent3="accent3" accent4="accent4" accent5="accent5" accent6="accent6" hlink="hlink" folHlink="folHlink"/>
  <p:sldLayoutIdLst>
    <p:sldLayoutId id="2147483709" r:id="rId1"/>
    <p:sldLayoutId id="2147483710" r:id="rId2"/>
  </p:sldLayoutIdLst>
  <p:hf sldNum="0" hdr="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540001"/>
            <a:ext cx="5543549" cy="612000"/>
          </a:xfrm>
          <a:prstGeom prst="rect">
            <a:avLst/>
          </a:prstGeom>
        </p:spPr>
        <p:txBody>
          <a:bodyPr vert="horz" lIns="0" tIns="0" rIns="0" bIns="0" rtlCol="0" anchor="t" anchorCtr="0">
            <a:noAutofit/>
          </a:bodyPr>
          <a:lstStyle/>
          <a:p>
            <a:r>
              <a:rPr lang="nl-NL" dirty="0"/>
              <a:t>Titelstijl van model </a:t>
            </a:r>
            <a:br>
              <a:rPr lang="nl-NL" dirty="0"/>
            </a:br>
            <a:r>
              <a:rPr lang="nl-NL" dirty="0"/>
              <a:t>bewerken</a:t>
            </a:r>
            <a:endParaRPr lang="en-US" dirty="0"/>
          </a:p>
        </p:txBody>
      </p:sp>
      <p:sp>
        <p:nvSpPr>
          <p:cNvPr id="3" name="Text Placeholder 2"/>
          <p:cNvSpPr>
            <a:spLocks noGrp="1"/>
          </p:cNvSpPr>
          <p:nvPr>
            <p:ph type="body" idx="1"/>
          </p:nvPr>
        </p:nvSpPr>
        <p:spPr>
          <a:xfrm>
            <a:off x="1872000" y="1369219"/>
            <a:ext cx="5543546"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000" y="4752000"/>
            <a:ext cx="1080000" cy="180000"/>
          </a:xfrm>
          <a:prstGeom prst="rect">
            <a:avLst/>
          </a:prstGeom>
        </p:spPr>
        <p:txBody>
          <a:bodyPr vert="horz" lIns="0" tIns="0" rIns="0" bIns="0" rtlCol="0" anchor="t" anchorCtr="0">
            <a:noAutofit/>
          </a:bodyPr>
          <a:lstStyle>
            <a:lvl1pPr algn="r">
              <a:defRPr sz="900">
                <a:solidFill>
                  <a:schemeClr val="tx1"/>
                </a:solidFill>
              </a:defRPr>
            </a:lvl1pPr>
          </a:lstStyle>
          <a:p>
            <a:fld id="{B013A2AD-7133-48E2-BF6D-8A07F4029DA0}" type="datetime1">
              <a:rPr lang="nl-NL" smtClean="0"/>
              <a:t>18-3-2025</a:t>
            </a:fld>
            <a:endParaRPr lang="nl-NL"/>
          </a:p>
        </p:txBody>
      </p:sp>
      <p:sp>
        <p:nvSpPr>
          <p:cNvPr id="5" name="Footer Placeholder 4"/>
          <p:cNvSpPr>
            <a:spLocks noGrp="1"/>
          </p:cNvSpPr>
          <p:nvPr>
            <p:ph type="ftr" sz="quarter" idx="3"/>
          </p:nvPr>
        </p:nvSpPr>
        <p:spPr>
          <a:xfrm>
            <a:off x="1871998" y="4752000"/>
            <a:ext cx="5543543" cy="180000"/>
          </a:xfrm>
          <a:prstGeom prst="rect">
            <a:avLst/>
          </a:prstGeom>
        </p:spPr>
        <p:txBody>
          <a:bodyPr vert="horz" lIns="0" tIns="0" rIns="0" bIns="0" rtlCol="0" anchor="t" anchorCtr="0">
            <a:noAutofit/>
          </a:bodyPr>
          <a:lstStyle>
            <a:lvl1pPr algn="l">
              <a:defRPr sz="900">
                <a:solidFill>
                  <a:schemeClr val="tx1"/>
                </a:solidFill>
              </a:defRPr>
            </a:lvl1pPr>
          </a:lstStyle>
          <a:p>
            <a:r>
              <a:rPr lang="nl-NL"/>
              <a:t>Check je consent?!</a:t>
            </a:r>
            <a:endParaRPr lang="nl-NL" dirty="0"/>
          </a:p>
        </p:txBody>
      </p:sp>
      <p:sp>
        <p:nvSpPr>
          <p:cNvPr id="6" name="Slide Number Placeholder 5"/>
          <p:cNvSpPr>
            <a:spLocks noGrp="1"/>
          </p:cNvSpPr>
          <p:nvPr>
            <p:ph type="sldNum" sz="quarter" idx="4"/>
          </p:nvPr>
        </p:nvSpPr>
        <p:spPr>
          <a:xfrm>
            <a:off x="359998" y="4752000"/>
            <a:ext cx="360000" cy="180000"/>
          </a:xfrm>
          <a:prstGeom prst="rect">
            <a:avLst/>
          </a:prstGeom>
        </p:spPr>
        <p:txBody>
          <a:bodyPr vert="horz" lIns="0" tIns="0" rIns="0" bIns="0" rtlCol="0" anchor="t" anchorCtr="0">
            <a:noAutofit/>
          </a:bodyPr>
          <a:lstStyle>
            <a:lvl1pPr algn="r">
              <a:defRPr sz="900">
                <a:solidFill>
                  <a:schemeClr val="tx1"/>
                </a:solidFill>
              </a:defRPr>
            </a:lvl1pPr>
          </a:lstStyle>
          <a:p>
            <a:fld id="{14F1411D-0280-154F-AEAC-4C20B7AA46B2}" type="slidenum">
              <a:rPr lang="nl-NL" smtClean="0"/>
              <a:pPr/>
              <a:t>‹#›</a:t>
            </a:fld>
            <a:endParaRPr lang="nl-NL" dirty="0"/>
          </a:p>
        </p:txBody>
      </p:sp>
      <p:pic>
        <p:nvPicPr>
          <p:cNvPr id="13" name="Afbeelding 12">
            <a:extLst>
              <a:ext uri="{FF2B5EF4-FFF2-40B4-BE49-F238E27FC236}">
                <a16:creationId xmlns:a16="http://schemas.microsoft.com/office/drawing/2014/main" id="{9ECD3071-B49F-334A-98C2-21A50C3C0D3E}"/>
              </a:ext>
            </a:extLst>
          </p:cNvPr>
          <p:cNvPicPr>
            <a:picLocks noChangeAspect="1"/>
          </p:cNvPicPr>
          <p:nvPr userDrawn="1"/>
        </p:nvPicPr>
        <p:blipFill>
          <a:blip r:embed="rId4"/>
          <a:stretch>
            <a:fillRect/>
          </a:stretch>
        </p:blipFill>
        <p:spPr>
          <a:xfrm>
            <a:off x="324000" y="504000"/>
            <a:ext cx="533400" cy="825500"/>
          </a:xfrm>
          <a:prstGeom prst="rect">
            <a:avLst/>
          </a:prstGeom>
        </p:spPr>
      </p:pic>
    </p:spTree>
    <p:extLst>
      <p:ext uri="{BB962C8B-B14F-4D97-AF65-F5344CB8AC3E}">
        <p14:creationId xmlns:p14="http://schemas.microsoft.com/office/powerpoint/2010/main" val="4207645699"/>
      </p:ext>
    </p:extLst>
  </p:cSld>
  <p:clrMap bg1="lt1" tx1="dk1" bg2="lt2" tx2="dk2" accent1="accent1" accent2="accent2" accent3="accent3" accent4="accent4" accent5="accent5" accent6="accent6" hlink="hlink" folHlink="folHlink"/>
  <p:sldLayoutIdLst>
    <p:sldLayoutId id="2147483712" r:id="rId1"/>
    <p:sldLayoutId id="2147483713" r:id="rId2"/>
  </p:sldLayoutIdLst>
  <p:hf sldNum="0" hdr="0"/>
  <p:txStyles>
    <p:titleStyle>
      <a:lvl1pPr algn="l" defTabSz="6858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18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1pPr>
      <a:lvl2pPr marL="36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2pPr>
      <a:lvl3pPr marL="54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3pPr>
      <a:lvl4pPr marL="72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4pPr>
      <a:lvl5pPr marL="900000" indent="-216000" algn="l" defTabSz="685800" rtl="0" eaLnBrk="1" latinLnBrk="0" hangingPunct="1">
        <a:lnSpc>
          <a:spcPct val="120000"/>
        </a:lnSpc>
        <a:spcBef>
          <a:spcPts val="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_9LnqJse0Ig?feature=oembed"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persoon, hemel, Menselijk gezicht, kus&#10;&#10;Door AI gegenereerde inhoud is mogelijk onjuist.">
            <a:extLst>
              <a:ext uri="{FF2B5EF4-FFF2-40B4-BE49-F238E27FC236}">
                <a16:creationId xmlns:a16="http://schemas.microsoft.com/office/drawing/2014/main" id="{ABECDB6F-95A7-FDE8-4E99-3BBD759DB244}"/>
              </a:ext>
            </a:extLst>
          </p:cNvPr>
          <p:cNvPicPr>
            <a:picLocks noGrp="1" noChangeAspect="1"/>
          </p:cNvPicPr>
          <p:nvPr>
            <p:ph type="pic" idx="1"/>
          </p:nvPr>
        </p:nvPicPr>
        <p:blipFill>
          <a:blip r:embed="rId3"/>
          <a:srcRect t="31253" b="31253"/>
          <a:stretch>
            <a:fillRect/>
          </a:stretch>
        </p:blipFill>
        <p:spPr>
          <a:xfrm>
            <a:off x="0" y="0"/>
            <a:ext cx="9144000" cy="5143500"/>
          </a:xfrm>
        </p:spPr>
      </p:pic>
      <p:sp>
        <p:nvSpPr>
          <p:cNvPr id="5" name="Tijdelijke aanduiding voor tekst 4">
            <a:extLst>
              <a:ext uri="{FF2B5EF4-FFF2-40B4-BE49-F238E27FC236}">
                <a16:creationId xmlns:a16="http://schemas.microsoft.com/office/drawing/2014/main" id="{04C2F262-BD38-F0EF-A630-FF2AB2A91352}"/>
              </a:ext>
            </a:extLst>
          </p:cNvPr>
          <p:cNvSpPr>
            <a:spLocks noGrp="1"/>
          </p:cNvSpPr>
          <p:nvPr>
            <p:ph type="body" sz="half" idx="2"/>
          </p:nvPr>
        </p:nvSpPr>
        <p:spPr/>
        <p:txBody>
          <a:bodyPr/>
          <a:lstStyle/>
          <a:p>
            <a:endParaRPr lang="nl-NL"/>
          </a:p>
        </p:txBody>
      </p:sp>
      <p:sp>
        <p:nvSpPr>
          <p:cNvPr id="2" name="Titel 1">
            <a:extLst>
              <a:ext uri="{FF2B5EF4-FFF2-40B4-BE49-F238E27FC236}">
                <a16:creationId xmlns:a16="http://schemas.microsoft.com/office/drawing/2014/main" id="{1E9133E5-9E91-164D-9EEB-F132D9095A60}"/>
              </a:ext>
            </a:extLst>
          </p:cNvPr>
          <p:cNvSpPr>
            <a:spLocks noGrp="1"/>
          </p:cNvSpPr>
          <p:nvPr>
            <p:ph type="ctrTitle"/>
          </p:nvPr>
        </p:nvSpPr>
        <p:spPr/>
        <p:txBody>
          <a:bodyPr/>
          <a:lstStyle/>
          <a:p>
            <a:r>
              <a:rPr lang="nl-NL" dirty="0"/>
              <a:t>Check je consent?! </a:t>
            </a:r>
          </a:p>
        </p:txBody>
      </p:sp>
      <p:sp>
        <p:nvSpPr>
          <p:cNvPr id="3" name="Ondertitel 2">
            <a:extLst>
              <a:ext uri="{FF2B5EF4-FFF2-40B4-BE49-F238E27FC236}">
                <a16:creationId xmlns:a16="http://schemas.microsoft.com/office/drawing/2014/main" id="{3E0BC798-3E30-8D43-907F-E30DF95B299E}"/>
              </a:ext>
            </a:extLst>
          </p:cNvPr>
          <p:cNvSpPr>
            <a:spLocks noGrp="1"/>
          </p:cNvSpPr>
          <p:nvPr>
            <p:ph type="subTitle" idx="10"/>
          </p:nvPr>
        </p:nvSpPr>
        <p:spPr/>
        <p:txBody>
          <a:bodyPr/>
          <a:lstStyle/>
          <a:p>
            <a:r>
              <a:rPr lang="nl-NL" dirty="0"/>
              <a:t>Consent bespreken, identificeren en naspelen</a:t>
            </a:r>
          </a:p>
        </p:txBody>
      </p:sp>
    </p:spTree>
    <p:extLst>
      <p:ext uri="{BB962C8B-B14F-4D97-AF65-F5344CB8AC3E}">
        <p14:creationId xmlns:p14="http://schemas.microsoft.com/office/powerpoint/2010/main" val="3382702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BB8C2-0C39-21E4-48F6-4FE235CF57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474BAD-4B7D-C51E-DDDC-26EFFB01A288}"/>
              </a:ext>
            </a:extLst>
          </p:cNvPr>
          <p:cNvSpPr>
            <a:spLocks noGrp="1"/>
          </p:cNvSpPr>
          <p:nvPr>
            <p:ph type="title"/>
          </p:nvPr>
        </p:nvSpPr>
        <p:spPr>
          <a:xfrm>
            <a:off x="1872000" y="234001"/>
            <a:ext cx="5543549" cy="612000"/>
          </a:xfrm>
        </p:spPr>
        <p:txBody>
          <a:bodyPr/>
          <a:lstStyle/>
          <a:p>
            <a:br>
              <a:rPr lang="nl-NL" dirty="0"/>
            </a:br>
            <a:r>
              <a:rPr lang="nl-NL" dirty="0"/>
              <a:t>2. Hoeveel jongeren vinden dat als je ingestemd hebt met seks, je later toch ‘nee’ mag zeggen? </a:t>
            </a:r>
            <a:br>
              <a:rPr lang="nl-NL" dirty="0"/>
            </a:br>
            <a:endParaRPr lang="nl-NL" dirty="0"/>
          </a:p>
        </p:txBody>
      </p:sp>
      <p:sp>
        <p:nvSpPr>
          <p:cNvPr id="3" name="Tijdelijke aanduiding voor inhoud 2">
            <a:extLst>
              <a:ext uri="{FF2B5EF4-FFF2-40B4-BE49-F238E27FC236}">
                <a16:creationId xmlns:a16="http://schemas.microsoft.com/office/drawing/2014/main" id="{DB1C4AF4-A6D7-3AA5-3871-00BFDBC3D42C}"/>
              </a:ext>
            </a:extLst>
          </p:cNvPr>
          <p:cNvSpPr>
            <a:spLocks noGrp="1"/>
          </p:cNvSpPr>
          <p:nvPr>
            <p:ph idx="1"/>
          </p:nvPr>
        </p:nvSpPr>
        <p:spPr>
          <a:xfrm>
            <a:off x="1943993" y="1435412"/>
            <a:ext cx="5543546" cy="3096000"/>
          </a:xfrm>
        </p:spPr>
        <p:txBody>
          <a:bodyPr/>
          <a:lstStyle/>
          <a:p>
            <a:pPr marL="514350" indent="-514350" eaLnBrk="1" hangingPunct="1">
              <a:buAutoNum type="alphaLcPeriod"/>
            </a:pPr>
            <a:r>
              <a:rPr lang="nl-NL" sz="2000" dirty="0">
                <a:latin typeface="Roboto"/>
                <a:ea typeface="Roboto"/>
                <a:cs typeface="Roboto"/>
              </a:rPr>
              <a:t>13%</a:t>
            </a:r>
          </a:p>
          <a:p>
            <a:pPr marL="514350" indent="-514350" eaLnBrk="1" hangingPunct="1">
              <a:buAutoNum type="alphaLcPeriod"/>
            </a:pPr>
            <a:r>
              <a:rPr lang="nl-NL" sz="2000" dirty="0">
                <a:latin typeface="Roboto"/>
                <a:ea typeface="Roboto"/>
                <a:cs typeface="Roboto"/>
              </a:rPr>
              <a:t>44% </a:t>
            </a:r>
          </a:p>
          <a:p>
            <a:pPr marL="514350" indent="-514350" eaLnBrk="1" hangingPunct="1">
              <a:buAutoNum type="alphaLcPeriod"/>
            </a:pPr>
            <a:r>
              <a:rPr lang="nl-NL" sz="2000" dirty="0">
                <a:latin typeface="Roboto"/>
                <a:ea typeface="Roboto"/>
                <a:cs typeface="Roboto"/>
              </a:rPr>
              <a:t>65% </a:t>
            </a:r>
          </a:p>
          <a:p>
            <a:pPr marL="514350" indent="-514350" eaLnBrk="1" hangingPunct="1">
              <a:buAutoNum type="alphaLcPeriod"/>
            </a:pPr>
            <a:r>
              <a:rPr lang="nl-NL" sz="2000" b="1" dirty="0">
                <a:latin typeface="Roboto"/>
                <a:ea typeface="Roboto"/>
                <a:cs typeface="Roboto"/>
              </a:rPr>
              <a:t>87%</a:t>
            </a:r>
            <a:endParaRPr lang="nl-NL" sz="2000" b="1" dirty="0"/>
          </a:p>
        </p:txBody>
      </p:sp>
      <p:sp>
        <p:nvSpPr>
          <p:cNvPr id="4" name="Tijdelijke aanduiding voor datum 3">
            <a:extLst>
              <a:ext uri="{FF2B5EF4-FFF2-40B4-BE49-F238E27FC236}">
                <a16:creationId xmlns:a16="http://schemas.microsoft.com/office/drawing/2014/main" id="{233E2FAF-8416-BFCC-DE12-344C52D8F1B0}"/>
              </a:ext>
            </a:extLst>
          </p:cNvPr>
          <p:cNvSpPr>
            <a:spLocks noGrp="1"/>
          </p:cNvSpPr>
          <p:nvPr>
            <p:ph type="dt" sz="half" idx="10"/>
          </p:nvPr>
        </p:nvSpPr>
        <p:spPr/>
        <p:txBody>
          <a:bodyPr/>
          <a:lstStyle/>
          <a:p>
            <a:fld id="{93FB4624-1C11-443F-855A-9E9F501136DE}" type="datetime1">
              <a:rPr lang="nl-NL" smtClean="0"/>
              <a:t>18-3-2025</a:t>
            </a:fld>
            <a:endParaRPr lang="nl-NL"/>
          </a:p>
        </p:txBody>
      </p:sp>
      <p:sp>
        <p:nvSpPr>
          <p:cNvPr id="5" name="Tijdelijke aanduiding voor voettekst 4">
            <a:extLst>
              <a:ext uri="{FF2B5EF4-FFF2-40B4-BE49-F238E27FC236}">
                <a16:creationId xmlns:a16="http://schemas.microsoft.com/office/drawing/2014/main" id="{E5B361C0-F4CF-4142-3895-2E5B9B9AE7CB}"/>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136114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3D1FF-83E1-84ED-A0D9-8FC3D8290180}"/>
              </a:ext>
            </a:extLst>
          </p:cNvPr>
          <p:cNvSpPr>
            <a:spLocks noGrp="1"/>
          </p:cNvSpPr>
          <p:nvPr>
            <p:ph type="title"/>
          </p:nvPr>
        </p:nvSpPr>
        <p:spPr/>
        <p:txBody>
          <a:bodyPr/>
          <a:lstStyle/>
          <a:p>
            <a:r>
              <a:rPr lang="nl-NL" dirty="0"/>
              <a:t>3. Hoeveel jongeren keuren het af om zonder toestemming naaktfoto’s of seksfilmpjes van iemand te delen?</a:t>
            </a:r>
            <a:br>
              <a:rPr lang="nl-NL" dirty="0"/>
            </a:br>
            <a:endParaRPr lang="nl-NL" dirty="0"/>
          </a:p>
        </p:txBody>
      </p:sp>
      <p:sp>
        <p:nvSpPr>
          <p:cNvPr id="3" name="Tijdelijke aanduiding voor inhoud 2">
            <a:extLst>
              <a:ext uri="{FF2B5EF4-FFF2-40B4-BE49-F238E27FC236}">
                <a16:creationId xmlns:a16="http://schemas.microsoft.com/office/drawing/2014/main" id="{82262D51-A874-5A5A-4385-24B60DBBCC6F}"/>
              </a:ext>
            </a:extLst>
          </p:cNvPr>
          <p:cNvSpPr>
            <a:spLocks noGrp="1"/>
          </p:cNvSpPr>
          <p:nvPr>
            <p:ph idx="1"/>
          </p:nvPr>
        </p:nvSpPr>
        <p:spPr>
          <a:xfrm>
            <a:off x="1872003" y="1521512"/>
            <a:ext cx="5543546" cy="3096000"/>
          </a:xfrm>
        </p:spPr>
        <p:txBody>
          <a:bodyPr/>
          <a:lstStyle/>
          <a:p>
            <a:pPr marL="514350" indent="-514350">
              <a:buAutoNum type="alphaLcPeriod"/>
            </a:pPr>
            <a:r>
              <a:rPr lang="nl-NL" sz="2000" dirty="0">
                <a:latin typeface="Roboto"/>
                <a:ea typeface="Roboto"/>
                <a:cs typeface="Roboto"/>
              </a:rPr>
              <a:t>62% </a:t>
            </a:r>
          </a:p>
          <a:p>
            <a:pPr marL="514350" indent="-514350">
              <a:buAutoNum type="alphaLcPeriod"/>
            </a:pPr>
            <a:r>
              <a:rPr lang="nl-NL" sz="2000" dirty="0">
                <a:latin typeface="Roboto"/>
                <a:ea typeface="Roboto"/>
                <a:cs typeface="Roboto"/>
              </a:rPr>
              <a:t>71%</a:t>
            </a:r>
          </a:p>
          <a:p>
            <a:pPr marL="514350" indent="-514350">
              <a:buAutoNum type="alphaLcPeriod"/>
            </a:pPr>
            <a:r>
              <a:rPr lang="nl-NL" sz="2000" dirty="0">
                <a:latin typeface="Roboto"/>
                <a:ea typeface="Roboto"/>
                <a:cs typeface="Roboto"/>
              </a:rPr>
              <a:t>78%</a:t>
            </a:r>
          </a:p>
          <a:p>
            <a:pPr marL="514350" indent="-514350">
              <a:buAutoNum type="alphaLcPeriod"/>
            </a:pPr>
            <a:r>
              <a:rPr lang="nl-NL" sz="2000" dirty="0">
                <a:latin typeface="Roboto"/>
                <a:ea typeface="Roboto"/>
                <a:cs typeface="Roboto"/>
              </a:rPr>
              <a:t>81% </a:t>
            </a:r>
          </a:p>
          <a:p>
            <a:endParaRPr lang="nl-NL" dirty="0"/>
          </a:p>
        </p:txBody>
      </p:sp>
      <p:sp>
        <p:nvSpPr>
          <p:cNvPr id="4" name="Tijdelijke aanduiding voor datum 3">
            <a:extLst>
              <a:ext uri="{FF2B5EF4-FFF2-40B4-BE49-F238E27FC236}">
                <a16:creationId xmlns:a16="http://schemas.microsoft.com/office/drawing/2014/main" id="{E5114E47-1550-A31F-2601-888647DF5D57}"/>
              </a:ext>
            </a:extLst>
          </p:cNvPr>
          <p:cNvSpPr>
            <a:spLocks noGrp="1"/>
          </p:cNvSpPr>
          <p:nvPr>
            <p:ph type="dt" sz="half" idx="10"/>
          </p:nvPr>
        </p:nvSpPr>
        <p:spPr/>
        <p:txBody>
          <a:bodyPr/>
          <a:lstStyle/>
          <a:p>
            <a:fld id="{F791A36B-959D-4C2D-B2FA-7F6022D7BC91}" type="datetime1">
              <a:rPr lang="nl-NL" smtClean="0"/>
              <a:t>18-3-2025</a:t>
            </a:fld>
            <a:endParaRPr lang="nl-NL"/>
          </a:p>
        </p:txBody>
      </p:sp>
      <p:sp>
        <p:nvSpPr>
          <p:cNvPr id="5" name="Tijdelijke aanduiding voor voettekst 4">
            <a:extLst>
              <a:ext uri="{FF2B5EF4-FFF2-40B4-BE49-F238E27FC236}">
                <a16:creationId xmlns:a16="http://schemas.microsoft.com/office/drawing/2014/main" id="{3F99CD17-FECA-B27F-B7D1-73E67FA3369B}"/>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3315685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23805-01BD-4612-7DD7-CEA5356514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B1E5B3-0AC4-4C12-8842-7341F9836BA5}"/>
              </a:ext>
            </a:extLst>
          </p:cNvPr>
          <p:cNvSpPr>
            <a:spLocks noGrp="1"/>
          </p:cNvSpPr>
          <p:nvPr>
            <p:ph type="title"/>
          </p:nvPr>
        </p:nvSpPr>
        <p:spPr/>
        <p:txBody>
          <a:bodyPr/>
          <a:lstStyle/>
          <a:p>
            <a:r>
              <a:rPr lang="nl-NL" dirty="0"/>
              <a:t>3. Hoeveel jongeren keuren het af om zonder toestemming naaktfoto’s of seksfilmpjes van iemand te delen?</a:t>
            </a:r>
            <a:br>
              <a:rPr lang="nl-NL" dirty="0"/>
            </a:br>
            <a:endParaRPr lang="nl-NL" dirty="0"/>
          </a:p>
        </p:txBody>
      </p:sp>
      <p:sp>
        <p:nvSpPr>
          <p:cNvPr id="3" name="Tijdelijke aanduiding voor inhoud 2">
            <a:extLst>
              <a:ext uri="{FF2B5EF4-FFF2-40B4-BE49-F238E27FC236}">
                <a16:creationId xmlns:a16="http://schemas.microsoft.com/office/drawing/2014/main" id="{76B6A1B5-0B1F-DF7D-3B03-D50350D7E5CF}"/>
              </a:ext>
            </a:extLst>
          </p:cNvPr>
          <p:cNvSpPr>
            <a:spLocks noGrp="1"/>
          </p:cNvSpPr>
          <p:nvPr>
            <p:ph idx="1"/>
          </p:nvPr>
        </p:nvSpPr>
        <p:spPr>
          <a:xfrm>
            <a:off x="1872003" y="1521512"/>
            <a:ext cx="5543546" cy="3096000"/>
          </a:xfrm>
        </p:spPr>
        <p:txBody>
          <a:bodyPr/>
          <a:lstStyle/>
          <a:p>
            <a:pPr marL="514350" indent="-514350">
              <a:buAutoNum type="alphaLcPeriod"/>
            </a:pPr>
            <a:r>
              <a:rPr lang="nl-NL" sz="2000" dirty="0">
                <a:latin typeface="Roboto"/>
                <a:ea typeface="Roboto"/>
                <a:cs typeface="Roboto"/>
              </a:rPr>
              <a:t>62% </a:t>
            </a:r>
          </a:p>
          <a:p>
            <a:pPr marL="514350" indent="-514350">
              <a:buAutoNum type="alphaLcPeriod"/>
            </a:pPr>
            <a:r>
              <a:rPr lang="nl-NL" sz="2000" dirty="0">
                <a:latin typeface="Roboto"/>
                <a:ea typeface="Roboto"/>
                <a:cs typeface="Roboto"/>
              </a:rPr>
              <a:t>71%</a:t>
            </a:r>
          </a:p>
          <a:p>
            <a:pPr marL="514350" indent="-514350">
              <a:buAutoNum type="alphaLcPeriod"/>
            </a:pPr>
            <a:r>
              <a:rPr lang="nl-NL" sz="2000" dirty="0">
                <a:latin typeface="Roboto"/>
                <a:ea typeface="Roboto"/>
                <a:cs typeface="Roboto"/>
              </a:rPr>
              <a:t>78%</a:t>
            </a:r>
          </a:p>
          <a:p>
            <a:pPr marL="514350" indent="-514350">
              <a:buAutoNum type="alphaLcPeriod"/>
            </a:pPr>
            <a:r>
              <a:rPr lang="nl-NL" sz="2000" b="1" dirty="0">
                <a:latin typeface="Roboto"/>
                <a:ea typeface="Roboto"/>
                <a:cs typeface="Roboto"/>
              </a:rPr>
              <a:t>81% </a:t>
            </a:r>
          </a:p>
          <a:p>
            <a:endParaRPr lang="nl-NL" dirty="0"/>
          </a:p>
        </p:txBody>
      </p:sp>
      <p:sp>
        <p:nvSpPr>
          <p:cNvPr id="4" name="Tijdelijke aanduiding voor datum 3">
            <a:extLst>
              <a:ext uri="{FF2B5EF4-FFF2-40B4-BE49-F238E27FC236}">
                <a16:creationId xmlns:a16="http://schemas.microsoft.com/office/drawing/2014/main" id="{E4BD59C3-7F63-FC64-F765-733757DA668C}"/>
              </a:ext>
            </a:extLst>
          </p:cNvPr>
          <p:cNvSpPr>
            <a:spLocks noGrp="1"/>
          </p:cNvSpPr>
          <p:nvPr>
            <p:ph type="dt" sz="half" idx="10"/>
          </p:nvPr>
        </p:nvSpPr>
        <p:spPr/>
        <p:txBody>
          <a:bodyPr/>
          <a:lstStyle/>
          <a:p>
            <a:fld id="{AAB53515-D746-4BF9-9FFF-E749EA32FA9C}" type="datetime1">
              <a:rPr lang="nl-NL" smtClean="0"/>
              <a:t>18-3-2025</a:t>
            </a:fld>
            <a:endParaRPr lang="nl-NL"/>
          </a:p>
        </p:txBody>
      </p:sp>
      <p:sp>
        <p:nvSpPr>
          <p:cNvPr id="5" name="Tijdelijke aanduiding voor voettekst 4">
            <a:extLst>
              <a:ext uri="{FF2B5EF4-FFF2-40B4-BE49-F238E27FC236}">
                <a16:creationId xmlns:a16="http://schemas.microsoft.com/office/drawing/2014/main" id="{3BB2CC5D-8829-D34A-A69B-59C13C594920}"/>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408223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0E82E-ACE2-0A80-F00D-C8C3E20E1A5F}"/>
              </a:ext>
            </a:extLst>
          </p:cNvPr>
          <p:cNvSpPr>
            <a:spLocks noGrp="1"/>
          </p:cNvSpPr>
          <p:nvPr>
            <p:ph type="title"/>
          </p:nvPr>
        </p:nvSpPr>
        <p:spPr/>
        <p:txBody>
          <a:bodyPr/>
          <a:lstStyle/>
          <a:p>
            <a:r>
              <a:rPr lang="nl-NL" dirty="0"/>
              <a:t>4. Hoeveel procent van de jongeren geeft aan dat ze altijd (denken te) weten of de ander seks wilt? En hoeveel procent checkt dit altijd?</a:t>
            </a:r>
            <a:br>
              <a:rPr lang="nl-NL" dirty="0"/>
            </a:br>
            <a:endParaRPr lang="nl-NL" dirty="0"/>
          </a:p>
        </p:txBody>
      </p:sp>
      <p:sp>
        <p:nvSpPr>
          <p:cNvPr id="3" name="Tijdelijke aanduiding voor inhoud 2">
            <a:extLst>
              <a:ext uri="{FF2B5EF4-FFF2-40B4-BE49-F238E27FC236}">
                <a16:creationId xmlns:a16="http://schemas.microsoft.com/office/drawing/2014/main" id="{F4694EB0-382F-6E81-1F08-262D4621F133}"/>
              </a:ext>
            </a:extLst>
          </p:cNvPr>
          <p:cNvSpPr>
            <a:spLocks noGrp="1"/>
          </p:cNvSpPr>
          <p:nvPr>
            <p:ph idx="1"/>
          </p:nvPr>
        </p:nvSpPr>
        <p:spPr>
          <a:xfrm>
            <a:off x="1872003" y="1280728"/>
            <a:ext cx="5543546" cy="3096000"/>
          </a:xfrm>
        </p:spPr>
        <p:txBody>
          <a:bodyPr/>
          <a:lstStyle/>
          <a:p>
            <a:pPr marL="0" indent="0" eaLnBrk="1" hangingPunct="1">
              <a:buFont typeface="Arial" charset="0"/>
              <a:buNone/>
            </a:pPr>
            <a:endParaRPr lang="nl-NL" b="1" dirty="0">
              <a:latin typeface="Roboto" panose="02000000000000000000" pitchFamily="2" charset="0"/>
              <a:ea typeface="Roboto" panose="02000000000000000000" pitchFamily="2" charset="0"/>
              <a:cs typeface="Roboto" panose="02000000000000000000" pitchFamily="2" charset="0"/>
            </a:endParaRPr>
          </a:p>
          <a:p>
            <a:pPr marL="457200" indent="-457200" eaLnBrk="1" hangingPunct="1">
              <a:buFont typeface="+mj-lt"/>
              <a:buAutoNum type="alphaLcPeriod"/>
            </a:pPr>
            <a:endParaRPr lang="nl-NL" sz="2000" b="1" dirty="0">
              <a:latin typeface="Roboto" panose="02000000000000000000" pitchFamily="2" charset="0"/>
              <a:ea typeface="Roboto" panose="02000000000000000000" pitchFamily="2" charset="0"/>
              <a:cs typeface="Roboto" panose="02000000000000000000" pitchFamily="2" charset="0"/>
            </a:endParaRPr>
          </a:p>
          <a:p>
            <a:pPr marL="457200" indent="-457200">
              <a:buFont typeface="+mj-lt"/>
              <a:buAutoNum type="alphaLcPeriod"/>
            </a:pPr>
            <a:r>
              <a:rPr lang="nl-NL" sz="2000" dirty="0">
                <a:latin typeface="Roboto"/>
                <a:ea typeface="Roboto"/>
                <a:cs typeface="Roboto"/>
              </a:rPr>
              <a:t>94% weet het en 69% checkt het</a:t>
            </a:r>
            <a:endParaRPr lang="nl-NL"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mj-lt"/>
              <a:buAutoNum type="alphaLcPeriod"/>
            </a:pPr>
            <a:r>
              <a:rPr lang="nl-NL" sz="2000" dirty="0">
                <a:latin typeface="Roboto"/>
                <a:ea typeface="Roboto"/>
                <a:cs typeface="Roboto"/>
              </a:rPr>
              <a:t>84% weet het en 56% checkt het</a:t>
            </a:r>
            <a:endParaRPr lang="nl-NL"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mj-lt"/>
              <a:buAutoNum type="alphaLcPeriod"/>
            </a:pPr>
            <a:r>
              <a:rPr lang="nl-NL" sz="2000" dirty="0">
                <a:latin typeface="Roboto"/>
                <a:ea typeface="Roboto"/>
                <a:cs typeface="Roboto"/>
              </a:rPr>
              <a:t>75% weet het en 70% checkt het</a:t>
            </a:r>
            <a:endParaRPr lang="nl-NL"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mj-lt"/>
              <a:buAutoNum type="alphaLcPeriod"/>
            </a:pPr>
            <a:r>
              <a:rPr lang="nl-NL" sz="2000" dirty="0">
                <a:latin typeface="Roboto"/>
                <a:ea typeface="Roboto"/>
                <a:cs typeface="Roboto"/>
              </a:rPr>
              <a:t>60% weet het en 80% checkt het</a:t>
            </a:r>
            <a:endParaRPr lang="nl-NL" sz="2000" dirty="0">
              <a:latin typeface="Roboto" panose="02000000000000000000" pitchFamily="2" charset="0"/>
              <a:ea typeface="Roboto" panose="02000000000000000000" pitchFamily="2" charset="0"/>
              <a:cs typeface="Roboto" panose="02000000000000000000" pitchFamily="2" charset="0"/>
            </a:endParaRPr>
          </a:p>
          <a:p>
            <a:endParaRPr lang="nl-NL" dirty="0"/>
          </a:p>
        </p:txBody>
      </p:sp>
      <p:sp>
        <p:nvSpPr>
          <p:cNvPr id="4" name="Tijdelijke aanduiding voor datum 3">
            <a:extLst>
              <a:ext uri="{FF2B5EF4-FFF2-40B4-BE49-F238E27FC236}">
                <a16:creationId xmlns:a16="http://schemas.microsoft.com/office/drawing/2014/main" id="{04288BAC-BDFE-8302-15E4-14206F6B1FD9}"/>
              </a:ext>
            </a:extLst>
          </p:cNvPr>
          <p:cNvSpPr>
            <a:spLocks noGrp="1"/>
          </p:cNvSpPr>
          <p:nvPr>
            <p:ph type="dt" sz="half" idx="10"/>
          </p:nvPr>
        </p:nvSpPr>
        <p:spPr/>
        <p:txBody>
          <a:bodyPr/>
          <a:lstStyle/>
          <a:p>
            <a:fld id="{2A13B7A4-1A80-4B4E-BFC2-F5447CF5C031}" type="datetime1">
              <a:rPr lang="nl-NL" smtClean="0"/>
              <a:t>18-3-2025</a:t>
            </a:fld>
            <a:endParaRPr lang="nl-NL"/>
          </a:p>
        </p:txBody>
      </p:sp>
      <p:sp>
        <p:nvSpPr>
          <p:cNvPr id="5" name="Tijdelijke aanduiding voor voettekst 4">
            <a:extLst>
              <a:ext uri="{FF2B5EF4-FFF2-40B4-BE49-F238E27FC236}">
                <a16:creationId xmlns:a16="http://schemas.microsoft.com/office/drawing/2014/main" id="{41E39E79-C9A3-1614-5163-AC3FF1FAECB7}"/>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3872216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FB436-E589-791A-1B68-7E9AD759D2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5904AF-3DB4-9F42-77C8-0E6BA72626D2}"/>
              </a:ext>
            </a:extLst>
          </p:cNvPr>
          <p:cNvSpPr>
            <a:spLocks noGrp="1"/>
          </p:cNvSpPr>
          <p:nvPr>
            <p:ph type="title"/>
          </p:nvPr>
        </p:nvSpPr>
        <p:spPr/>
        <p:txBody>
          <a:bodyPr/>
          <a:lstStyle/>
          <a:p>
            <a:r>
              <a:rPr lang="nl-NL" dirty="0"/>
              <a:t>4. Hoeveel procent van de jongeren geeft aan dat ze altijd (denken te) weten of de ander seks wilt? En hoeveel procent checkt dit altijd?</a:t>
            </a:r>
            <a:br>
              <a:rPr lang="nl-NL" dirty="0"/>
            </a:br>
            <a:endParaRPr lang="nl-NL" dirty="0"/>
          </a:p>
        </p:txBody>
      </p:sp>
      <p:sp>
        <p:nvSpPr>
          <p:cNvPr id="3" name="Tijdelijke aanduiding voor inhoud 2">
            <a:extLst>
              <a:ext uri="{FF2B5EF4-FFF2-40B4-BE49-F238E27FC236}">
                <a16:creationId xmlns:a16="http://schemas.microsoft.com/office/drawing/2014/main" id="{5624CB3E-D677-676E-45B9-92C288D2E62D}"/>
              </a:ext>
            </a:extLst>
          </p:cNvPr>
          <p:cNvSpPr>
            <a:spLocks noGrp="1"/>
          </p:cNvSpPr>
          <p:nvPr>
            <p:ph idx="1"/>
          </p:nvPr>
        </p:nvSpPr>
        <p:spPr>
          <a:xfrm>
            <a:off x="1872003" y="1280728"/>
            <a:ext cx="5543546" cy="3096000"/>
          </a:xfrm>
        </p:spPr>
        <p:txBody>
          <a:bodyPr/>
          <a:lstStyle/>
          <a:p>
            <a:pPr marL="0" indent="0" eaLnBrk="1" hangingPunct="1">
              <a:buFont typeface="Arial" charset="0"/>
              <a:buNone/>
            </a:pPr>
            <a:endParaRPr lang="nl-NL" b="1" dirty="0">
              <a:latin typeface="Roboto" panose="02000000000000000000" pitchFamily="2" charset="0"/>
              <a:ea typeface="Roboto" panose="02000000000000000000" pitchFamily="2" charset="0"/>
              <a:cs typeface="Roboto" panose="02000000000000000000" pitchFamily="2" charset="0"/>
            </a:endParaRPr>
          </a:p>
          <a:p>
            <a:pPr marL="0" indent="0" eaLnBrk="1" hangingPunct="1">
              <a:buNone/>
            </a:pPr>
            <a:endParaRPr lang="nl-NL" sz="2000" b="1" dirty="0">
              <a:latin typeface="Roboto" panose="02000000000000000000" pitchFamily="2" charset="0"/>
              <a:ea typeface="Roboto" panose="02000000000000000000" pitchFamily="2" charset="0"/>
              <a:cs typeface="Roboto" panose="02000000000000000000" pitchFamily="2" charset="0"/>
            </a:endParaRPr>
          </a:p>
          <a:p>
            <a:pPr marL="457200" indent="-457200">
              <a:buFont typeface="+mj-lt"/>
              <a:buAutoNum type="alphaLcPeriod"/>
            </a:pPr>
            <a:r>
              <a:rPr lang="nl-NL" sz="2000" b="1" dirty="0">
                <a:latin typeface="Roboto"/>
                <a:ea typeface="Roboto"/>
                <a:cs typeface="Roboto"/>
              </a:rPr>
              <a:t>94% weet het en 69% checkt het</a:t>
            </a:r>
            <a:endParaRPr lang="nl-NL" sz="2000" b="1" dirty="0">
              <a:latin typeface="Roboto" panose="02000000000000000000" pitchFamily="2" charset="0"/>
              <a:ea typeface="Roboto" panose="02000000000000000000" pitchFamily="2" charset="0"/>
              <a:cs typeface="Roboto" panose="02000000000000000000" pitchFamily="2" charset="0"/>
            </a:endParaRPr>
          </a:p>
          <a:p>
            <a:pPr marL="457200" indent="-457200">
              <a:buFont typeface="+mj-lt"/>
              <a:buAutoNum type="alphaLcPeriod"/>
            </a:pPr>
            <a:r>
              <a:rPr lang="nl-NL" sz="2000" dirty="0">
                <a:latin typeface="Roboto"/>
                <a:ea typeface="Roboto"/>
                <a:cs typeface="Roboto"/>
              </a:rPr>
              <a:t>84% weet het en 56% checkt het</a:t>
            </a:r>
            <a:endParaRPr lang="nl-NL"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mj-lt"/>
              <a:buAutoNum type="alphaLcPeriod"/>
            </a:pPr>
            <a:r>
              <a:rPr lang="nl-NL" sz="2000" dirty="0">
                <a:latin typeface="Roboto"/>
                <a:ea typeface="Roboto"/>
                <a:cs typeface="Roboto"/>
              </a:rPr>
              <a:t>75% weet het en 70% checkt het</a:t>
            </a:r>
            <a:endParaRPr lang="nl-NL" sz="20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mj-lt"/>
              <a:buAutoNum type="alphaLcPeriod"/>
            </a:pPr>
            <a:r>
              <a:rPr lang="nl-NL" sz="2000" dirty="0">
                <a:latin typeface="Roboto"/>
                <a:ea typeface="Roboto"/>
                <a:cs typeface="Roboto"/>
              </a:rPr>
              <a:t>60% weet het en 80% checkt het</a:t>
            </a:r>
            <a:endParaRPr lang="nl-NL" sz="2000" dirty="0">
              <a:latin typeface="Roboto" panose="02000000000000000000" pitchFamily="2" charset="0"/>
              <a:ea typeface="Roboto" panose="02000000000000000000" pitchFamily="2" charset="0"/>
              <a:cs typeface="Roboto" panose="02000000000000000000" pitchFamily="2" charset="0"/>
            </a:endParaRPr>
          </a:p>
          <a:p>
            <a:endParaRPr lang="nl-NL" dirty="0"/>
          </a:p>
        </p:txBody>
      </p:sp>
      <p:sp>
        <p:nvSpPr>
          <p:cNvPr id="4" name="Tijdelijke aanduiding voor datum 3">
            <a:extLst>
              <a:ext uri="{FF2B5EF4-FFF2-40B4-BE49-F238E27FC236}">
                <a16:creationId xmlns:a16="http://schemas.microsoft.com/office/drawing/2014/main" id="{AE0DC053-78D7-7949-FA8A-95267A40DB2F}"/>
              </a:ext>
            </a:extLst>
          </p:cNvPr>
          <p:cNvSpPr>
            <a:spLocks noGrp="1"/>
          </p:cNvSpPr>
          <p:nvPr>
            <p:ph type="dt" sz="half" idx="10"/>
          </p:nvPr>
        </p:nvSpPr>
        <p:spPr/>
        <p:txBody>
          <a:bodyPr/>
          <a:lstStyle/>
          <a:p>
            <a:fld id="{2A13B7A4-1A80-4B4E-BFC2-F5447CF5C031}" type="datetime1">
              <a:rPr lang="nl-NL" smtClean="0"/>
              <a:t>18-3-2025</a:t>
            </a:fld>
            <a:endParaRPr lang="nl-NL"/>
          </a:p>
        </p:txBody>
      </p:sp>
      <p:sp>
        <p:nvSpPr>
          <p:cNvPr id="5" name="Tijdelijke aanduiding voor voettekst 4">
            <a:extLst>
              <a:ext uri="{FF2B5EF4-FFF2-40B4-BE49-F238E27FC236}">
                <a16:creationId xmlns:a16="http://schemas.microsoft.com/office/drawing/2014/main" id="{A958676E-95E0-F5CC-3ED1-BAC38EDE1DFC}"/>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238219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8D76A-3DFE-25D4-ABAA-3AB7A411EA01}"/>
              </a:ext>
            </a:extLst>
          </p:cNvPr>
          <p:cNvSpPr>
            <a:spLocks noGrp="1"/>
          </p:cNvSpPr>
          <p:nvPr>
            <p:ph type="title"/>
          </p:nvPr>
        </p:nvSpPr>
        <p:spPr/>
        <p:txBody>
          <a:bodyPr/>
          <a:lstStyle/>
          <a:p>
            <a:r>
              <a:rPr lang="nl-NL" dirty="0"/>
              <a:t>5. Wat is de meest gegeven reden dat jongeren niet altijd checken of de ander seks wilt?</a:t>
            </a:r>
            <a:br>
              <a:rPr lang="nl-NL" dirty="0"/>
            </a:br>
            <a:endParaRPr lang="nl-NL" dirty="0"/>
          </a:p>
        </p:txBody>
      </p:sp>
      <p:sp>
        <p:nvSpPr>
          <p:cNvPr id="3" name="Tijdelijke aanduiding voor inhoud 2">
            <a:extLst>
              <a:ext uri="{FF2B5EF4-FFF2-40B4-BE49-F238E27FC236}">
                <a16:creationId xmlns:a16="http://schemas.microsoft.com/office/drawing/2014/main" id="{76EA18FD-CAA6-DE36-2968-09BC9A94EEB5}"/>
              </a:ext>
            </a:extLst>
          </p:cNvPr>
          <p:cNvSpPr>
            <a:spLocks noGrp="1"/>
          </p:cNvSpPr>
          <p:nvPr>
            <p:ph idx="1"/>
          </p:nvPr>
        </p:nvSpPr>
        <p:spPr>
          <a:xfrm>
            <a:off x="1872003" y="1656000"/>
            <a:ext cx="5543546" cy="3096000"/>
          </a:xfrm>
        </p:spPr>
        <p:txBody>
          <a:bodyPr/>
          <a:lstStyle/>
          <a:p>
            <a:pPr marL="457200" indent="-457200">
              <a:buFont typeface="+mj-lt"/>
              <a:buAutoNum type="alphaLcPeriod"/>
            </a:pPr>
            <a:r>
              <a:rPr lang="nl-NL" sz="2000" dirty="0">
                <a:latin typeface="Roboto"/>
                <a:ea typeface="Roboto"/>
                <a:cs typeface="Roboto"/>
              </a:rPr>
              <a:t>"</a:t>
            </a:r>
            <a:r>
              <a:rPr lang="nl-NL" sz="2000" dirty="0">
                <a:latin typeface="Roboto"/>
                <a:ea typeface="+mn-lt"/>
                <a:cs typeface="+mn-lt"/>
              </a:rPr>
              <a:t>Dat weet ik wel zonder dat te checken"</a:t>
            </a:r>
          </a:p>
          <a:p>
            <a:pPr marL="457200" indent="-457200">
              <a:buFont typeface="+mj-lt"/>
              <a:buAutoNum type="alphaLcPeriod"/>
            </a:pPr>
            <a:r>
              <a:rPr lang="nl-NL" sz="2000" dirty="0">
                <a:latin typeface="Roboto"/>
                <a:ea typeface="Roboto"/>
                <a:cs typeface="Roboto"/>
              </a:rPr>
              <a:t>"Ik vind het niet altijd nodig"</a:t>
            </a:r>
          </a:p>
          <a:p>
            <a:pPr marL="457200" indent="-457200">
              <a:buFont typeface="+mj-lt"/>
              <a:buAutoNum type="alphaLcPeriod"/>
            </a:pPr>
            <a:r>
              <a:rPr lang="nl-NL" sz="2000" dirty="0">
                <a:latin typeface="Roboto"/>
                <a:ea typeface="Roboto"/>
                <a:cs typeface="Roboto"/>
              </a:rPr>
              <a:t>"Ik denk daar niet altijd aan"</a:t>
            </a:r>
          </a:p>
          <a:p>
            <a:pPr marL="457200" indent="-457200">
              <a:buFont typeface="+mj-lt"/>
              <a:buAutoNum type="alphaLcPeriod"/>
            </a:pPr>
            <a:r>
              <a:rPr lang="nl-NL" sz="2000" dirty="0">
                <a:latin typeface="Roboto"/>
                <a:ea typeface="Roboto"/>
                <a:cs typeface="Roboto"/>
              </a:rPr>
              <a:t>"Ik weet niet goed hoe ik dat moet doen"</a:t>
            </a:r>
          </a:p>
          <a:p>
            <a:endParaRPr lang="nl-NL" dirty="0"/>
          </a:p>
        </p:txBody>
      </p:sp>
      <p:sp>
        <p:nvSpPr>
          <p:cNvPr id="4" name="Tijdelijke aanduiding voor datum 3">
            <a:extLst>
              <a:ext uri="{FF2B5EF4-FFF2-40B4-BE49-F238E27FC236}">
                <a16:creationId xmlns:a16="http://schemas.microsoft.com/office/drawing/2014/main" id="{DD40D7F9-0F6B-4586-591A-02D4B310847D}"/>
              </a:ext>
            </a:extLst>
          </p:cNvPr>
          <p:cNvSpPr>
            <a:spLocks noGrp="1"/>
          </p:cNvSpPr>
          <p:nvPr>
            <p:ph type="dt" sz="half" idx="10"/>
          </p:nvPr>
        </p:nvSpPr>
        <p:spPr/>
        <p:txBody>
          <a:bodyPr/>
          <a:lstStyle/>
          <a:p>
            <a:fld id="{16F0909F-D4C7-415D-AA91-4CA5C25FB131}" type="datetime1">
              <a:rPr lang="nl-NL" smtClean="0"/>
              <a:t>18-3-2025</a:t>
            </a:fld>
            <a:endParaRPr lang="nl-NL"/>
          </a:p>
        </p:txBody>
      </p:sp>
      <p:sp>
        <p:nvSpPr>
          <p:cNvPr id="5" name="Tijdelijke aanduiding voor voettekst 4">
            <a:extLst>
              <a:ext uri="{FF2B5EF4-FFF2-40B4-BE49-F238E27FC236}">
                <a16:creationId xmlns:a16="http://schemas.microsoft.com/office/drawing/2014/main" id="{96AF9131-9E35-C271-942A-02DCF2001592}"/>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74047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0A05D-89AF-B91C-14A5-891978BAE2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C9C4FE-5110-771B-5721-D3F394E57B16}"/>
              </a:ext>
            </a:extLst>
          </p:cNvPr>
          <p:cNvSpPr>
            <a:spLocks noGrp="1"/>
          </p:cNvSpPr>
          <p:nvPr>
            <p:ph type="title"/>
          </p:nvPr>
        </p:nvSpPr>
        <p:spPr/>
        <p:txBody>
          <a:bodyPr/>
          <a:lstStyle/>
          <a:p>
            <a:r>
              <a:rPr lang="nl-NL" dirty="0"/>
              <a:t>5. Wat is de meest gegeven reden dat jongeren niet altijd checken of de ander seks wilt?</a:t>
            </a:r>
            <a:br>
              <a:rPr lang="nl-NL" dirty="0"/>
            </a:br>
            <a:endParaRPr lang="nl-NL" dirty="0"/>
          </a:p>
        </p:txBody>
      </p:sp>
      <p:sp>
        <p:nvSpPr>
          <p:cNvPr id="3" name="Tijdelijke aanduiding voor inhoud 2">
            <a:extLst>
              <a:ext uri="{FF2B5EF4-FFF2-40B4-BE49-F238E27FC236}">
                <a16:creationId xmlns:a16="http://schemas.microsoft.com/office/drawing/2014/main" id="{E14F9294-0EB8-EB88-0F8E-3E283BD7F1A9}"/>
              </a:ext>
            </a:extLst>
          </p:cNvPr>
          <p:cNvSpPr>
            <a:spLocks noGrp="1"/>
          </p:cNvSpPr>
          <p:nvPr>
            <p:ph idx="1"/>
          </p:nvPr>
        </p:nvSpPr>
        <p:spPr>
          <a:xfrm>
            <a:off x="1872003" y="1656000"/>
            <a:ext cx="5543546" cy="3096000"/>
          </a:xfrm>
        </p:spPr>
        <p:txBody>
          <a:bodyPr/>
          <a:lstStyle/>
          <a:p>
            <a:pPr marL="457200" indent="-457200">
              <a:buFont typeface="+mj-lt"/>
              <a:buAutoNum type="alphaLcPeriod"/>
            </a:pPr>
            <a:r>
              <a:rPr lang="nl-NL" sz="2000" b="1" dirty="0">
                <a:latin typeface="Roboto"/>
                <a:ea typeface="Roboto"/>
                <a:cs typeface="Roboto"/>
              </a:rPr>
              <a:t>"</a:t>
            </a:r>
            <a:r>
              <a:rPr lang="nl-NL" sz="2000" b="1" dirty="0">
                <a:latin typeface="Roboto"/>
                <a:ea typeface="+mn-lt"/>
                <a:cs typeface="+mn-lt"/>
              </a:rPr>
              <a:t>Dat weet ik wel zonder dat te checken"</a:t>
            </a:r>
          </a:p>
          <a:p>
            <a:pPr marL="457200" indent="-457200">
              <a:buFont typeface="+mj-lt"/>
              <a:buAutoNum type="alphaLcPeriod"/>
            </a:pPr>
            <a:r>
              <a:rPr lang="nl-NL" sz="2000" dirty="0">
                <a:latin typeface="Roboto"/>
                <a:ea typeface="Roboto"/>
                <a:cs typeface="Roboto"/>
              </a:rPr>
              <a:t>"Ik vind het niet altijd nodig"</a:t>
            </a:r>
          </a:p>
          <a:p>
            <a:pPr marL="457200" indent="-457200">
              <a:buFont typeface="+mj-lt"/>
              <a:buAutoNum type="alphaLcPeriod"/>
            </a:pPr>
            <a:r>
              <a:rPr lang="nl-NL" sz="2000" dirty="0">
                <a:latin typeface="Roboto"/>
                <a:ea typeface="Roboto"/>
                <a:cs typeface="Roboto"/>
              </a:rPr>
              <a:t>"Ik denk daar niet altijd aan"</a:t>
            </a:r>
          </a:p>
          <a:p>
            <a:pPr marL="457200" indent="-457200">
              <a:buFont typeface="+mj-lt"/>
              <a:buAutoNum type="alphaLcPeriod"/>
            </a:pPr>
            <a:r>
              <a:rPr lang="nl-NL" sz="2000" dirty="0">
                <a:latin typeface="Roboto"/>
                <a:ea typeface="Roboto"/>
                <a:cs typeface="Roboto"/>
              </a:rPr>
              <a:t>"Ik weet niet goed hoe ik dat moet doen"</a:t>
            </a:r>
          </a:p>
          <a:p>
            <a:endParaRPr lang="nl-NL" dirty="0"/>
          </a:p>
        </p:txBody>
      </p:sp>
      <p:sp>
        <p:nvSpPr>
          <p:cNvPr id="4" name="Tijdelijke aanduiding voor datum 3">
            <a:extLst>
              <a:ext uri="{FF2B5EF4-FFF2-40B4-BE49-F238E27FC236}">
                <a16:creationId xmlns:a16="http://schemas.microsoft.com/office/drawing/2014/main" id="{C6E54897-CF38-67CD-BCE7-684B2D91EC52}"/>
              </a:ext>
            </a:extLst>
          </p:cNvPr>
          <p:cNvSpPr>
            <a:spLocks noGrp="1"/>
          </p:cNvSpPr>
          <p:nvPr>
            <p:ph type="dt" sz="half" idx="10"/>
          </p:nvPr>
        </p:nvSpPr>
        <p:spPr/>
        <p:txBody>
          <a:bodyPr/>
          <a:lstStyle/>
          <a:p>
            <a:fld id="{16F0909F-D4C7-415D-AA91-4CA5C25FB131}" type="datetime1">
              <a:rPr lang="nl-NL" smtClean="0"/>
              <a:t>18-3-2025</a:t>
            </a:fld>
            <a:endParaRPr lang="nl-NL"/>
          </a:p>
        </p:txBody>
      </p:sp>
      <p:sp>
        <p:nvSpPr>
          <p:cNvPr id="5" name="Tijdelijke aanduiding voor voettekst 4">
            <a:extLst>
              <a:ext uri="{FF2B5EF4-FFF2-40B4-BE49-F238E27FC236}">
                <a16:creationId xmlns:a16="http://schemas.microsoft.com/office/drawing/2014/main" id="{35533787-E3E4-7A96-04BC-F724FBB38455}"/>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255029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02664-31F9-60E1-41C0-B6818739608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4FCE0F-C1A4-227E-4B06-6099BEC7DC09}"/>
              </a:ext>
            </a:extLst>
          </p:cNvPr>
          <p:cNvSpPr>
            <a:spLocks noGrp="1"/>
          </p:cNvSpPr>
          <p:nvPr>
            <p:ph type="title"/>
          </p:nvPr>
        </p:nvSpPr>
        <p:spPr/>
        <p:txBody>
          <a:bodyPr/>
          <a:lstStyle/>
          <a:p>
            <a:r>
              <a:rPr lang="nl-NL" dirty="0"/>
              <a:t>6. Hoeveel procent meiden en jongens hebben ooit te maken gehad met fysieke seksuele grensoverschrijding: van ongewenste aanrakingen tot allerlei vormen van seks tegen de wil</a:t>
            </a:r>
          </a:p>
        </p:txBody>
      </p:sp>
      <p:sp>
        <p:nvSpPr>
          <p:cNvPr id="3" name="Tijdelijke aanduiding voor inhoud 2">
            <a:extLst>
              <a:ext uri="{FF2B5EF4-FFF2-40B4-BE49-F238E27FC236}">
                <a16:creationId xmlns:a16="http://schemas.microsoft.com/office/drawing/2014/main" id="{600D412B-FE21-8A2B-7B53-C88505A75D6E}"/>
              </a:ext>
            </a:extLst>
          </p:cNvPr>
          <p:cNvSpPr>
            <a:spLocks noGrp="1"/>
          </p:cNvSpPr>
          <p:nvPr>
            <p:ph idx="1"/>
          </p:nvPr>
        </p:nvSpPr>
        <p:spPr>
          <a:xfrm>
            <a:off x="1943993" y="1858200"/>
            <a:ext cx="5543546" cy="3096000"/>
          </a:xfrm>
        </p:spPr>
        <p:txBody>
          <a:bodyPr/>
          <a:lstStyle/>
          <a:p>
            <a:pPr marL="0" indent="0">
              <a:buNone/>
            </a:pPr>
            <a:r>
              <a:rPr lang="nl-NL" dirty="0">
                <a:latin typeface="Roboto"/>
                <a:ea typeface="Roboto"/>
                <a:cs typeface="Roboto"/>
              </a:rPr>
              <a:t> </a:t>
            </a:r>
          </a:p>
          <a:p>
            <a:pPr marL="457200" indent="-457200">
              <a:buFont typeface="+mj-lt"/>
              <a:buAutoNum type="alphaLcPeriod"/>
            </a:pPr>
            <a:r>
              <a:rPr lang="nl-NL" sz="2000" dirty="0">
                <a:latin typeface="Roboto"/>
                <a:ea typeface="Roboto"/>
                <a:cs typeface="Roboto"/>
              </a:rPr>
              <a:t>Meiden (54%) / jongens (23%)</a:t>
            </a:r>
          </a:p>
          <a:p>
            <a:pPr marL="457200" indent="-457200">
              <a:buFont typeface="+mj-lt"/>
              <a:buAutoNum type="alphaLcPeriod"/>
            </a:pPr>
            <a:r>
              <a:rPr lang="nl-NL" sz="2000" dirty="0">
                <a:latin typeface="Roboto"/>
                <a:ea typeface="Roboto"/>
                <a:cs typeface="Roboto"/>
              </a:rPr>
              <a:t>Meiden (75%) / jongens (35%)</a:t>
            </a:r>
          </a:p>
          <a:p>
            <a:pPr marL="457200" indent="-457200">
              <a:buFont typeface="+mj-lt"/>
              <a:buAutoNum type="alphaLcPeriod"/>
            </a:pPr>
            <a:r>
              <a:rPr lang="nl-NL" sz="2000" dirty="0">
                <a:latin typeface="Roboto"/>
                <a:ea typeface="Roboto"/>
                <a:cs typeface="Roboto"/>
              </a:rPr>
              <a:t>Meiden (50%) / jongens (20%)</a:t>
            </a:r>
          </a:p>
          <a:p>
            <a:pPr marL="457200" indent="-457200">
              <a:buFont typeface="+mj-lt"/>
              <a:buAutoNum type="alphaLcPeriod"/>
            </a:pPr>
            <a:r>
              <a:rPr lang="nl-NL" sz="2000" dirty="0">
                <a:latin typeface="Roboto"/>
                <a:ea typeface="Roboto"/>
                <a:cs typeface="Roboto"/>
              </a:rPr>
              <a:t>Meiden (80%)/jongens (15%)</a:t>
            </a:r>
          </a:p>
          <a:p>
            <a:endParaRPr lang="nl-NL" dirty="0"/>
          </a:p>
        </p:txBody>
      </p:sp>
      <p:sp>
        <p:nvSpPr>
          <p:cNvPr id="4" name="Tijdelijke aanduiding voor datum 3">
            <a:extLst>
              <a:ext uri="{FF2B5EF4-FFF2-40B4-BE49-F238E27FC236}">
                <a16:creationId xmlns:a16="http://schemas.microsoft.com/office/drawing/2014/main" id="{6EA36D0C-4204-497D-287F-9E8C036D6DB2}"/>
              </a:ext>
            </a:extLst>
          </p:cNvPr>
          <p:cNvSpPr>
            <a:spLocks noGrp="1"/>
          </p:cNvSpPr>
          <p:nvPr>
            <p:ph type="dt" sz="half" idx="10"/>
          </p:nvPr>
        </p:nvSpPr>
        <p:spPr/>
        <p:txBody>
          <a:bodyPr/>
          <a:lstStyle/>
          <a:p>
            <a:fld id="{DA108FD2-195F-40FB-BA83-A210CCEE6BA5}" type="datetime1">
              <a:rPr lang="nl-NL" smtClean="0"/>
              <a:t>18-3-2025</a:t>
            </a:fld>
            <a:endParaRPr lang="nl-NL"/>
          </a:p>
        </p:txBody>
      </p:sp>
      <p:sp>
        <p:nvSpPr>
          <p:cNvPr id="5" name="Tijdelijke aanduiding voor voettekst 4">
            <a:extLst>
              <a:ext uri="{FF2B5EF4-FFF2-40B4-BE49-F238E27FC236}">
                <a16:creationId xmlns:a16="http://schemas.microsoft.com/office/drawing/2014/main" id="{8DE25EAE-E684-2181-1D6D-DC4C652DCB6D}"/>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289183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E605D-B6F2-9ABD-1D9C-97F2359FEC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6BC0DA-E509-0E8D-B323-629960DDF2D0}"/>
              </a:ext>
            </a:extLst>
          </p:cNvPr>
          <p:cNvSpPr>
            <a:spLocks noGrp="1"/>
          </p:cNvSpPr>
          <p:nvPr>
            <p:ph type="title"/>
          </p:nvPr>
        </p:nvSpPr>
        <p:spPr/>
        <p:txBody>
          <a:bodyPr/>
          <a:lstStyle/>
          <a:p>
            <a:r>
              <a:rPr lang="nl-NL" dirty="0"/>
              <a:t>6. Hoeveel procent meiden en jongens hebben ooit te maken gehad met fysieke seksuele grensoverschrijding: van ongewenste aanrakingen tot allerlei vormen van seks tegen de wil</a:t>
            </a:r>
          </a:p>
        </p:txBody>
      </p:sp>
      <p:sp>
        <p:nvSpPr>
          <p:cNvPr id="3" name="Tijdelijke aanduiding voor inhoud 2">
            <a:extLst>
              <a:ext uri="{FF2B5EF4-FFF2-40B4-BE49-F238E27FC236}">
                <a16:creationId xmlns:a16="http://schemas.microsoft.com/office/drawing/2014/main" id="{F29536F5-8A86-B0AD-C344-4A3B8B55F137}"/>
              </a:ext>
            </a:extLst>
          </p:cNvPr>
          <p:cNvSpPr>
            <a:spLocks noGrp="1"/>
          </p:cNvSpPr>
          <p:nvPr>
            <p:ph idx="1"/>
          </p:nvPr>
        </p:nvSpPr>
        <p:spPr>
          <a:xfrm>
            <a:off x="1943993" y="1858200"/>
            <a:ext cx="5543546" cy="3096000"/>
          </a:xfrm>
        </p:spPr>
        <p:txBody>
          <a:bodyPr/>
          <a:lstStyle/>
          <a:p>
            <a:pPr marL="0" indent="0">
              <a:buNone/>
            </a:pPr>
            <a:r>
              <a:rPr lang="nl-NL" dirty="0">
                <a:latin typeface="Roboto"/>
                <a:ea typeface="Roboto"/>
                <a:cs typeface="Roboto"/>
              </a:rPr>
              <a:t> </a:t>
            </a:r>
          </a:p>
          <a:p>
            <a:pPr marL="457200" indent="-457200">
              <a:buFont typeface="+mj-lt"/>
              <a:buAutoNum type="alphaLcPeriod"/>
            </a:pPr>
            <a:r>
              <a:rPr lang="nl-NL" sz="2000" b="1" dirty="0">
                <a:latin typeface="Roboto"/>
                <a:ea typeface="Roboto"/>
                <a:cs typeface="Roboto"/>
              </a:rPr>
              <a:t>Meiden (54%) / jongens (23%)</a:t>
            </a:r>
          </a:p>
          <a:p>
            <a:pPr marL="457200" indent="-457200">
              <a:buFont typeface="+mj-lt"/>
              <a:buAutoNum type="alphaLcPeriod"/>
            </a:pPr>
            <a:r>
              <a:rPr lang="nl-NL" sz="2000" dirty="0">
                <a:latin typeface="Roboto"/>
                <a:ea typeface="Roboto"/>
                <a:cs typeface="Roboto"/>
              </a:rPr>
              <a:t>Meiden (75%) / jongens (35%)</a:t>
            </a:r>
          </a:p>
          <a:p>
            <a:pPr marL="457200" indent="-457200">
              <a:buFont typeface="+mj-lt"/>
              <a:buAutoNum type="alphaLcPeriod"/>
            </a:pPr>
            <a:r>
              <a:rPr lang="nl-NL" sz="2000" dirty="0">
                <a:latin typeface="Roboto"/>
                <a:ea typeface="Roboto"/>
                <a:cs typeface="Roboto"/>
              </a:rPr>
              <a:t>Meiden (50%) / jongens (20%)</a:t>
            </a:r>
          </a:p>
          <a:p>
            <a:pPr marL="457200" indent="-457200">
              <a:buFont typeface="+mj-lt"/>
              <a:buAutoNum type="alphaLcPeriod"/>
            </a:pPr>
            <a:r>
              <a:rPr lang="nl-NL" sz="2000" dirty="0">
                <a:latin typeface="Roboto"/>
                <a:ea typeface="Roboto"/>
                <a:cs typeface="Roboto"/>
              </a:rPr>
              <a:t>Meiden (80%)/jongens (15%)</a:t>
            </a:r>
          </a:p>
          <a:p>
            <a:endParaRPr lang="nl-NL" dirty="0"/>
          </a:p>
        </p:txBody>
      </p:sp>
      <p:sp>
        <p:nvSpPr>
          <p:cNvPr id="4" name="Tijdelijke aanduiding voor datum 3">
            <a:extLst>
              <a:ext uri="{FF2B5EF4-FFF2-40B4-BE49-F238E27FC236}">
                <a16:creationId xmlns:a16="http://schemas.microsoft.com/office/drawing/2014/main" id="{40A58016-7DFA-C89D-9C7E-9A674B1C4EFC}"/>
              </a:ext>
            </a:extLst>
          </p:cNvPr>
          <p:cNvSpPr>
            <a:spLocks noGrp="1"/>
          </p:cNvSpPr>
          <p:nvPr>
            <p:ph type="dt" sz="half" idx="10"/>
          </p:nvPr>
        </p:nvSpPr>
        <p:spPr/>
        <p:txBody>
          <a:bodyPr/>
          <a:lstStyle/>
          <a:p>
            <a:fld id="{DA108FD2-195F-40FB-BA83-A210CCEE6BA5}" type="datetime1">
              <a:rPr lang="nl-NL" smtClean="0"/>
              <a:t>18-3-2025</a:t>
            </a:fld>
            <a:endParaRPr lang="nl-NL"/>
          </a:p>
        </p:txBody>
      </p:sp>
      <p:sp>
        <p:nvSpPr>
          <p:cNvPr id="5" name="Tijdelijke aanduiding voor voettekst 4">
            <a:extLst>
              <a:ext uri="{FF2B5EF4-FFF2-40B4-BE49-F238E27FC236}">
                <a16:creationId xmlns:a16="http://schemas.microsoft.com/office/drawing/2014/main" id="{B773CFB3-3248-0762-EE9B-DD062181E0C1}"/>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2529341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24499-A295-E55A-5E25-6CFBE6F70546}"/>
              </a:ext>
            </a:extLst>
          </p:cNvPr>
          <p:cNvSpPr>
            <a:spLocks noGrp="1"/>
          </p:cNvSpPr>
          <p:nvPr>
            <p:ph type="title"/>
          </p:nvPr>
        </p:nvSpPr>
        <p:spPr/>
        <p:txBody>
          <a:bodyPr/>
          <a:lstStyle/>
          <a:p>
            <a:r>
              <a:rPr lang="nl-NL" dirty="0"/>
              <a:t>7. Hoeveel procent van meiden en jongens hebben ooit seksueel geweld ervaren: gedwongen seksuele handelingen en/of manuele, orale, vaginale of anale seks tegen de wil?</a:t>
            </a:r>
            <a:br>
              <a:rPr lang="nl-NL" dirty="0"/>
            </a:br>
            <a:endParaRPr lang="nl-NL" dirty="0"/>
          </a:p>
        </p:txBody>
      </p:sp>
      <p:sp>
        <p:nvSpPr>
          <p:cNvPr id="3" name="Tijdelijke aanduiding voor inhoud 2">
            <a:extLst>
              <a:ext uri="{FF2B5EF4-FFF2-40B4-BE49-F238E27FC236}">
                <a16:creationId xmlns:a16="http://schemas.microsoft.com/office/drawing/2014/main" id="{9670CD6A-9978-23E6-808D-1231C799571E}"/>
              </a:ext>
            </a:extLst>
          </p:cNvPr>
          <p:cNvSpPr>
            <a:spLocks noGrp="1"/>
          </p:cNvSpPr>
          <p:nvPr>
            <p:ph idx="1"/>
          </p:nvPr>
        </p:nvSpPr>
        <p:spPr>
          <a:xfrm>
            <a:off x="1872003" y="2195128"/>
            <a:ext cx="5543546" cy="3096000"/>
          </a:xfrm>
        </p:spPr>
        <p:txBody>
          <a:bodyPr/>
          <a:lstStyle/>
          <a:p>
            <a:pPr marL="342900" lvl="0" indent="-342900">
              <a:lnSpc>
                <a:spcPct val="116000"/>
              </a:lnSpc>
              <a:buFont typeface="+mj-lt"/>
              <a:buAutoNum type="alphaLcPeriod"/>
            </a:pPr>
            <a:r>
              <a:rPr lang="nl-NL" sz="2000" dirty="0">
                <a:effectLst/>
                <a:latin typeface="Roboto"/>
                <a:ea typeface="Roboto"/>
                <a:cs typeface="Roboto"/>
              </a:rPr>
              <a:t>3% van de jongens en 15% van de meiden</a:t>
            </a:r>
          </a:p>
          <a:p>
            <a:pPr marL="342900" indent="-342900">
              <a:lnSpc>
                <a:spcPct val="116000"/>
              </a:lnSpc>
              <a:buFont typeface="+mj-lt"/>
              <a:buAutoNum type="alphaLcPeriod"/>
            </a:pPr>
            <a:r>
              <a:rPr lang="nl-NL" sz="2000" dirty="0">
                <a:effectLst/>
                <a:latin typeface="Roboto"/>
                <a:ea typeface="Roboto"/>
                <a:cs typeface="Roboto"/>
              </a:rPr>
              <a:t>5% van de jongens en 22% van de meiden  </a:t>
            </a:r>
          </a:p>
          <a:p>
            <a:pPr marL="342900" lvl="0" indent="-342900">
              <a:lnSpc>
                <a:spcPct val="116000"/>
              </a:lnSpc>
              <a:buFont typeface="+mj-lt"/>
              <a:buAutoNum type="alphaLcPeriod"/>
            </a:pPr>
            <a:r>
              <a:rPr lang="nl-NL" sz="2000" dirty="0">
                <a:effectLst/>
                <a:latin typeface="Roboto"/>
                <a:ea typeface="Roboto"/>
                <a:cs typeface="Roboto"/>
              </a:rPr>
              <a:t>5% van de jongens en 10% van de meiden</a:t>
            </a:r>
          </a:p>
          <a:p>
            <a:pPr marL="342900" lvl="0" indent="-342900">
              <a:lnSpc>
                <a:spcPct val="116000"/>
              </a:lnSpc>
              <a:spcAft>
                <a:spcPts val="800"/>
              </a:spcAft>
              <a:buFont typeface="+mj-lt"/>
              <a:buAutoNum type="alphaLcPeriod"/>
            </a:pPr>
            <a:r>
              <a:rPr lang="nl-NL" sz="2000" dirty="0">
                <a:effectLst/>
                <a:latin typeface="Roboto"/>
                <a:ea typeface="Roboto"/>
                <a:cs typeface="Roboto"/>
              </a:rPr>
              <a:t>1% procent van de jongens en 5% van de meiden</a:t>
            </a:r>
          </a:p>
          <a:p>
            <a:endParaRPr lang="nl-NL" dirty="0"/>
          </a:p>
        </p:txBody>
      </p:sp>
      <p:sp>
        <p:nvSpPr>
          <p:cNvPr id="4" name="Tijdelijke aanduiding voor datum 3">
            <a:extLst>
              <a:ext uri="{FF2B5EF4-FFF2-40B4-BE49-F238E27FC236}">
                <a16:creationId xmlns:a16="http://schemas.microsoft.com/office/drawing/2014/main" id="{746A9798-BEE0-46D8-7607-CCD679FFC6E5}"/>
              </a:ext>
            </a:extLst>
          </p:cNvPr>
          <p:cNvSpPr>
            <a:spLocks noGrp="1"/>
          </p:cNvSpPr>
          <p:nvPr>
            <p:ph type="dt" sz="half" idx="10"/>
          </p:nvPr>
        </p:nvSpPr>
        <p:spPr/>
        <p:txBody>
          <a:bodyPr/>
          <a:lstStyle/>
          <a:p>
            <a:fld id="{17CD6E2C-3E22-4E39-B762-67CC5B44673D}" type="datetime1">
              <a:rPr lang="nl-NL" smtClean="0"/>
              <a:t>18-3-2025</a:t>
            </a:fld>
            <a:endParaRPr lang="nl-NL"/>
          </a:p>
        </p:txBody>
      </p:sp>
      <p:sp>
        <p:nvSpPr>
          <p:cNvPr id="5" name="Tijdelijke aanduiding voor voettekst 4">
            <a:extLst>
              <a:ext uri="{FF2B5EF4-FFF2-40B4-BE49-F238E27FC236}">
                <a16:creationId xmlns:a16="http://schemas.microsoft.com/office/drawing/2014/main" id="{F49DDF7F-3BF4-4D18-3E03-0B6EFF4FD3DF}"/>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412189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B8556CD-6397-DC52-8EFD-591A59146996}"/>
              </a:ext>
            </a:extLst>
          </p:cNvPr>
          <p:cNvSpPr>
            <a:spLocks noGrp="1"/>
          </p:cNvSpPr>
          <p:nvPr>
            <p:ph type="title"/>
          </p:nvPr>
        </p:nvSpPr>
        <p:spPr/>
        <p:txBody>
          <a:bodyPr/>
          <a:lstStyle/>
          <a:p>
            <a:r>
              <a:rPr lang="nl-NL" dirty="0"/>
              <a:t>Wat gaan we vandaag doen?</a:t>
            </a:r>
          </a:p>
        </p:txBody>
      </p:sp>
      <p:sp>
        <p:nvSpPr>
          <p:cNvPr id="5" name="Tijdelijke aanduiding voor inhoud 4">
            <a:extLst>
              <a:ext uri="{FF2B5EF4-FFF2-40B4-BE49-F238E27FC236}">
                <a16:creationId xmlns:a16="http://schemas.microsoft.com/office/drawing/2014/main" id="{231CF18B-32A5-94E7-38D9-FCF97EFA9AAF}"/>
              </a:ext>
            </a:extLst>
          </p:cNvPr>
          <p:cNvSpPr>
            <a:spLocks noGrp="1"/>
          </p:cNvSpPr>
          <p:nvPr>
            <p:ph idx="1"/>
          </p:nvPr>
        </p:nvSpPr>
        <p:spPr/>
        <p:txBody>
          <a:bodyPr/>
          <a:lstStyle/>
          <a:p>
            <a:r>
              <a:rPr lang="nl-NL" sz="1800" dirty="0"/>
              <a:t>Introductie over consent en veiligheidsregels opstellen</a:t>
            </a:r>
          </a:p>
          <a:p>
            <a:r>
              <a:rPr lang="nl-NL" sz="1800" dirty="0"/>
              <a:t>Check je consent?! Quiz</a:t>
            </a:r>
          </a:p>
          <a:p>
            <a:r>
              <a:rPr lang="nl-NL" sz="1800" dirty="0"/>
              <a:t>Consent identificeren en naspelen</a:t>
            </a:r>
          </a:p>
        </p:txBody>
      </p:sp>
      <p:sp>
        <p:nvSpPr>
          <p:cNvPr id="6" name="Tijdelijke aanduiding voor datum 5">
            <a:extLst>
              <a:ext uri="{FF2B5EF4-FFF2-40B4-BE49-F238E27FC236}">
                <a16:creationId xmlns:a16="http://schemas.microsoft.com/office/drawing/2014/main" id="{4C7A7A80-2F59-50B3-488C-8A33C31084B4}"/>
              </a:ext>
            </a:extLst>
          </p:cNvPr>
          <p:cNvSpPr>
            <a:spLocks noGrp="1"/>
          </p:cNvSpPr>
          <p:nvPr>
            <p:ph type="dt" sz="half" idx="10"/>
          </p:nvPr>
        </p:nvSpPr>
        <p:spPr/>
        <p:txBody>
          <a:bodyPr/>
          <a:lstStyle/>
          <a:p>
            <a:fld id="{D6D66285-CF18-4E88-8C23-FADBA947E9F6}" type="datetime1">
              <a:rPr lang="nl-NL" smtClean="0"/>
              <a:t>18-3-2025</a:t>
            </a:fld>
            <a:endParaRPr lang="nl-NL"/>
          </a:p>
        </p:txBody>
      </p:sp>
      <p:sp>
        <p:nvSpPr>
          <p:cNvPr id="7" name="Tijdelijke aanduiding voor voettekst 6">
            <a:extLst>
              <a:ext uri="{FF2B5EF4-FFF2-40B4-BE49-F238E27FC236}">
                <a16:creationId xmlns:a16="http://schemas.microsoft.com/office/drawing/2014/main" id="{8410397C-E64A-D0DB-79C4-97FBA2C5DB2D}"/>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345605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E4385-5EAA-A24E-4FB5-EF371E71C9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7C4175-EE99-AEEB-6453-1188EE5EA3B3}"/>
              </a:ext>
            </a:extLst>
          </p:cNvPr>
          <p:cNvSpPr>
            <a:spLocks noGrp="1"/>
          </p:cNvSpPr>
          <p:nvPr>
            <p:ph type="title"/>
          </p:nvPr>
        </p:nvSpPr>
        <p:spPr/>
        <p:txBody>
          <a:bodyPr/>
          <a:lstStyle/>
          <a:p>
            <a:r>
              <a:rPr lang="nl-NL" dirty="0"/>
              <a:t>7. Hoeveel procent van meiden en jongens hebben ooit seksueel geweld ervaren: gedwongen seksuele handelingen en/of manuele, orale, vaginale of anale seks tegen de wil?</a:t>
            </a:r>
            <a:br>
              <a:rPr lang="nl-NL" dirty="0"/>
            </a:br>
            <a:endParaRPr lang="nl-NL" dirty="0"/>
          </a:p>
        </p:txBody>
      </p:sp>
      <p:sp>
        <p:nvSpPr>
          <p:cNvPr id="3" name="Tijdelijke aanduiding voor inhoud 2">
            <a:extLst>
              <a:ext uri="{FF2B5EF4-FFF2-40B4-BE49-F238E27FC236}">
                <a16:creationId xmlns:a16="http://schemas.microsoft.com/office/drawing/2014/main" id="{89CFADCC-1DC8-0697-7EB0-FD15C1E89C2E}"/>
              </a:ext>
            </a:extLst>
          </p:cNvPr>
          <p:cNvSpPr>
            <a:spLocks noGrp="1"/>
          </p:cNvSpPr>
          <p:nvPr>
            <p:ph idx="1"/>
          </p:nvPr>
        </p:nvSpPr>
        <p:spPr>
          <a:xfrm>
            <a:off x="1872003" y="2195128"/>
            <a:ext cx="5543546" cy="3096000"/>
          </a:xfrm>
        </p:spPr>
        <p:txBody>
          <a:bodyPr/>
          <a:lstStyle/>
          <a:p>
            <a:pPr marL="342900" lvl="0" indent="-342900">
              <a:lnSpc>
                <a:spcPct val="116000"/>
              </a:lnSpc>
              <a:buFont typeface="+mj-lt"/>
              <a:buAutoNum type="alphaLcPeriod"/>
            </a:pPr>
            <a:r>
              <a:rPr lang="nl-NL" sz="2000" dirty="0">
                <a:effectLst/>
                <a:latin typeface="Roboto"/>
                <a:ea typeface="Roboto"/>
                <a:cs typeface="Roboto"/>
              </a:rPr>
              <a:t>3% van de jongens en 15% van de meiden</a:t>
            </a:r>
          </a:p>
          <a:p>
            <a:pPr marL="342900" indent="-342900">
              <a:lnSpc>
                <a:spcPct val="116000"/>
              </a:lnSpc>
              <a:buFont typeface="+mj-lt"/>
              <a:buAutoNum type="alphaLcPeriod"/>
            </a:pPr>
            <a:r>
              <a:rPr lang="nl-NL" sz="2000" b="1" dirty="0">
                <a:effectLst/>
                <a:latin typeface="Roboto"/>
                <a:ea typeface="Roboto"/>
                <a:cs typeface="Roboto"/>
              </a:rPr>
              <a:t>5% van de jongens en 22% van de meiden  </a:t>
            </a:r>
          </a:p>
          <a:p>
            <a:pPr marL="342900" lvl="0" indent="-342900">
              <a:lnSpc>
                <a:spcPct val="116000"/>
              </a:lnSpc>
              <a:buFont typeface="+mj-lt"/>
              <a:buAutoNum type="alphaLcPeriod"/>
            </a:pPr>
            <a:r>
              <a:rPr lang="nl-NL" sz="2000" dirty="0">
                <a:effectLst/>
                <a:latin typeface="Roboto"/>
                <a:ea typeface="Roboto"/>
                <a:cs typeface="Roboto"/>
              </a:rPr>
              <a:t>5% van de jongens en 10% van de meiden</a:t>
            </a:r>
          </a:p>
          <a:p>
            <a:pPr marL="342900" lvl="0" indent="-342900">
              <a:lnSpc>
                <a:spcPct val="116000"/>
              </a:lnSpc>
              <a:spcAft>
                <a:spcPts val="800"/>
              </a:spcAft>
              <a:buFont typeface="+mj-lt"/>
              <a:buAutoNum type="alphaLcPeriod"/>
            </a:pPr>
            <a:r>
              <a:rPr lang="nl-NL" sz="2000" dirty="0">
                <a:effectLst/>
                <a:latin typeface="Roboto"/>
                <a:ea typeface="Roboto"/>
                <a:cs typeface="Roboto"/>
              </a:rPr>
              <a:t>1% procent van de jongens en 5% van de meiden</a:t>
            </a:r>
          </a:p>
          <a:p>
            <a:endParaRPr lang="nl-NL" dirty="0"/>
          </a:p>
        </p:txBody>
      </p:sp>
      <p:sp>
        <p:nvSpPr>
          <p:cNvPr id="4" name="Tijdelijke aanduiding voor datum 3">
            <a:extLst>
              <a:ext uri="{FF2B5EF4-FFF2-40B4-BE49-F238E27FC236}">
                <a16:creationId xmlns:a16="http://schemas.microsoft.com/office/drawing/2014/main" id="{345760F9-F7D5-4865-C1B1-8B9C0B23B444}"/>
              </a:ext>
            </a:extLst>
          </p:cNvPr>
          <p:cNvSpPr>
            <a:spLocks noGrp="1"/>
          </p:cNvSpPr>
          <p:nvPr>
            <p:ph type="dt" sz="half" idx="10"/>
          </p:nvPr>
        </p:nvSpPr>
        <p:spPr/>
        <p:txBody>
          <a:bodyPr/>
          <a:lstStyle/>
          <a:p>
            <a:fld id="{5A0A198C-A100-4413-8EA2-88F736832909}" type="datetime1">
              <a:rPr lang="nl-NL" smtClean="0"/>
              <a:t>18-3-2025</a:t>
            </a:fld>
            <a:endParaRPr lang="nl-NL"/>
          </a:p>
        </p:txBody>
      </p:sp>
      <p:sp>
        <p:nvSpPr>
          <p:cNvPr id="5" name="Tijdelijke aanduiding voor voettekst 4">
            <a:extLst>
              <a:ext uri="{FF2B5EF4-FFF2-40B4-BE49-F238E27FC236}">
                <a16:creationId xmlns:a16="http://schemas.microsoft.com/office/drawing/2014/main" id="{FCD37BC3-3A07-37B8-1A01-1399A1BA3998}"/>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250202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1352F-52CF-F6F8-B035-718626EB88CA}"/>
              </a:ext>
            </a:extLst>
          </p:cNvPr>
          <p:cNvSpPr>
            <a:spLocks noGrp="1"/>
          </p:cNvSpPr>
          <p:nvPr>
            <p:ph type="title"/>
          </p:nvPr>
        </p:nvSpPr>
        <p:spPr/>
        <p:txBody>
          <a:bodyPr/>
          <a:lstStyle/>
          <a:p>
            <a:r>
              <a:rPr lang="nl-NL" dirty="0"/>
              <a:t>8. Hoeveel procent van de jongeren die seksueel geweld hebben meegemaakt, praten hierover met iemand uit hun omgeving of zoeken professionele hulp? </a:t>
            </a:r>
            <a:br>
              <a:rPr lang="nl-NL" dirty="0"/>
            </a:br>
            <a:endParaRPr lang="nl-NL" dirty="0"/>
          </a:p>
        </p:txBody>
      </p:sp>
      <p:sp>
        <p:nvSpPr>
          <p:cNvPr id="3" name="Tijdelijke aanduiding voor inhoud 2">
            <a:extLst>
              <a:ext uri="{FF2B5EF4-FFF2-40B4-BE49-F238E27FC236}">
                <a16:creationId xmlns:a16="http://schemas.microsoft.com/office/drawing/2014/main" id="{03B06CD2-1912-2F03-F74B-869E2A191E86}"/>
              </a:ext>
            </a:extLst>
          </p:cNvPr>
          <p:cNvSpPr>
            <a:spLocks noGrp="1"/>
          </p:cNvSpPr>
          <p:nvPr>
            <p:ph idx="1"/>
          </p:nvPr>
        </p:nvSpPr>
        <p:spPr>
          <a:xfrm>
            <a:off x="1943993" y="1656000"/>
            <a:ext cx="5543546" cy="3096000"/>
          </a:xfrm>
        </p:spPr>
        <p:txBody>
          <a:bodyPr/>
          <a:lstStyle/>
          <a:p>
            <a:pPr marL="0" indent="0" eaLnBrk="1" hangingPunct="1">
              <a:buFont typeface="Arial" charset="0"/>
              <a:buNone/>
            </a:pPr>
            <a:endParaRPr lang="nl-NL" sz="2000" b="1" dirty="0">
              <a:latin typeface="Roboto" panose="02000000000000000000" pitchFamily="2" charset="0"/>
              <a:ea typeface="Roboto" panose="02000000000000000000" pitchFamily="2" charset="0"/>
              <a:cs typeface="Roboto" panose="02000000000000000000" pitchFamily="2" charset="0"/>
            </a:endParaRPr>
          </a:p>
          <a:p>
            <a:pPr marL="0" indent="0" eaLnBrk="1" hangingPunct="1">
              <a:buNone/>
            </a:pPr>
            <a:r>
              <a:rPr lang="nl-NL" sz="2000" dirty="0">
                <a:latin typeface="Roboto" panose="02000000000000000000" pitchFamily="2" charset="0"/>
                <a:ea typeface="Roboto" panose="02000000000000000000" pitchFamily="2" charset="0"/>
                <a:cs typeface="Roboto" panose="02000000000000000000" pitchFamily="2" charset="0"/>
              </a:rPr>
              <a:t>a.	5% van de jongeren praat hierover</a:t>
            </a:r>
          </a:p>
          <a:p>
            <a:pPr marL="0" indent="0" eaLnBrk="1" hangingPunct="1">
              <a:buNone/>
            </a:pPr>
            <a:r>
              <a:rPr lang="nl-NL" sz="2000" dirty="0">
                <a:latin typeface="Roboto" panose="02000000000000000000" pitchFamily="2" charset="0"/>
                <a:ea typeface="Roboto" panose="02000000000000000000" pitchFamily="2" charset="0"/>
                <a:cs typeface="Roboto" panose="02000000000000000000" pitchFamily="2" charset="0"/>
              </a:rPr>
              <a:t>b.	80% van de jongeren praat hierover</a:t>
            </a:r>
          </a:p>
          <a:p>
            <a:pPr marL="0" indent="0" eaLnBrk="1" hangingPunct="1">
              <a:buNone/>
            </a:pPr>
            <a:r>
              <a:rPr lang="nl-NL" sz="2000" dirty="0">
                <a:latin typeface="Roboto" panose="02000000000000000000" pitchFamily="2" charset="0"/>
                <a:ea typeface="Roboto" panose="02000000000000000000" pitchFamily="2" charset="0"/>
                <a:cs typeface="Roboto" panose="02000000000000000000" pitchFamily="2" charset="0"/>
              </a:rPr>
              <a:t>c.	75% van de jongeren praat hierover</a:t>
            </a:r>
          </a:p>
          <a:p>
            <a:pPr marL="0" indent="0" eaLnBrk="1" hangingPunct="1">
              <a:buNone/>
            </a:pPr>
            <a:r>
              <a:rPr lang="nl-NL" sz="2000" dirty="0">
                <a:latin typeface="Roboto" panose="02000000000000000000" pitchFamily="2" charset="0"/>
                <a:ea typeface="Roboto" panose="02000000000000000000" pitchFamily="2" charset="0"/>
                <a:cs typeface="Roboto" panose="02000000000000000000" pitchFamily="2" charset="0"/>
              </a:rPr>
              <a:t>d.	10% van de jongeren praat hierover</a:t>
            </a:r>
          </a:p>
          <a:p>
            <a:endParaRPr lang="nl-NL" dirty="0"/>
          </a:p>
        </p:txBody>
      </p:sp>
      <p:sp>
        <p:nvSpPr>
          <p:cNvPr id="4" name="Tijdelijke aanduiding voor datum 3">
            <a:extLst>
              <a:ext uri="{FF2B5EF4-FFF2-40B4-BE49-F238E27FC236}">
                <a16:creationId xmlns:a16="http://schemas.microsoft.com/office/drawing/2014/main" id="{6E961E4A-4F81-0006-7E00-003AC682C456}"/>
              </a:ext>
            </a:extLst>
          </p:cNvPr>
          <p:cNvSpPr>
            <a:spLocks noGrp="1"/>
          </p:cNvSpPr>
          <p:nvPr>
            <p:ph type="dt" sz="half" idx="10"/>
          </p:nvPr>
        </p:nvSpPr>
        <p:spPr/>
        <p:txBody>
          <a:bodyPr/>
          <a:lstStyle/>
          <a:p>
            <a:fld id="{B4F0C298-7A0F-4513-AAB9-C7EBD1353E5F}" type="datetime1">
              <a:rPr lang="nl-NL" smtClean="0"/>
              <a:t>18-3-2025</a:t>
            </a:fld>
            <a:endParaRPr lang="nl-NL"/>
          </a:p>
        </p:txBody>
      </p:sp>
      <p:sp>
        <p:nvSpPr>
          <p:cNvPr id="5" name="Tijdelijke aanduiding voor voettekst 4">
            <a:extLst>
              <a:ext uri="{FF2B5EF4-FFF2-40B4-BE49-F238E27FC236}">
                <a16:creationId xmlns:a16="http://schemas.microsoft.com/office/drawing/2014/main" id="{0B4F7CE7-21E6-0650-B04D-B7613EAD354B}"/>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1166333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3A322-6CF5-91D2-81F2-BFA6ACB0FE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FED465E-12E2-170A-DC44-8AC4BD18718A}"/>
              </a:ext>
            </a:extLst>
          </p:cNvPr>
          <p:cNvSpPr>
            <a:spLocks noGrp="1"/>
          </p:cNvSpPr>
          <p:nvPr>
            <p:ph type="title"/>
          </p:nvPr>
        </p:nvSpPr>
        <p:spPr/>
        <p:txBody>
          <a:bodyPr/>
          <a:lstStyle/>
          <a:p>
            <a:r>
              <a:rPr lang="nl-NL" dirty="0"/>
              <a:t>8. Hoeveel procent van de jongeren die seksueel geweld hebben meegemaakt, praten hierover met iemand uit hun omgeving of zoeken professionele hulp? </a:t>
            </a:r>
            <a:br>
              <a:rPr lang="nl-NL" dirty="0"/>
            </a:br>
            <a:endParaRPr lang="nl-NL" dirty="0"/>
          </a:p>
        </p:txBody>
      </p:sp>
      <p:sp>
        <p:nvSpPr>
          <p:cNvPr id="3" name="Tijdelijke aanduiding voor inhoud 2">
            <a:extLst>
              <a:ext uri="{FF2B5EF4-FFF2-40B4-BE49-F238E27FC236}">
                <a16:creationId xmlns:a16="http://schemas.microsoft.com/office/drawing/2014/main" id="{3F6823F0-5FFF-3F33-4B64-2EF89F8A172F}"/>
              </a:ext>
            </a:extLst>
          </p:cNvPr>
          <p:cNvSpPr>
            <a:spLocks noGrp="1"/>
          </p:cNvSpPr>
          <p:nvPr>
            <p:ph idx="1"/>
          </p:nvPr>
        </p:nvSpPr>
        <p:spPr>
          <a:xfrm>
            <a:off x="1943993" y="1675567"/>
            <a:ext cx="5543546" cy="3096000"/>
          </a:xfrm>
        </p:spPr>
        <p:txBody>
          <a:bodyPr/>
          <a:lstStyle/>
          <a:p>
            <a:pPr marL="0" indent="0" eaLnBrk="1" hangingPunct="1">
              <a:buFont typeface="Arial" charset="0"/>
              <a:buNone/>
            </a:pPr>
            <a:endParaRPr lang="nl-NL" sz="2000" b="1" dirty="0">
              <a:latin typeface="Roboto" panose="02000000000000000000" pitchFamily="2" charset="0"/>
              <a:ea typeface="Roboto" panose="02000000000000000000" pitchFamily="2" charset="0"/>
              <a:cs typeface="Roboto" panose="02000000000000000000" pitchFamily="2" charset="0"/>
            </a:endParaRPr>
          </a:p>
          <a:p>
            <a:pPr marL="0" indent="0" eaLnBrk="1" hangingPunct="1">
              <a:buNone/>
            </a:pPr>
            <a:r>
              <a:rPr lang="nl-NL" sz="2000" dirty="0">
                <a:latin typeface="Roboto" panose="02000000000000000000" pitchFamily="2" charset="0"/>
                <a:ea typeface="Roboto" panose="02000000000000000000" pitchFamily="2" charset="0"/>
                <a:cs typeface="Roboto" panose="02000000000000000000" pitchFamily="2" charset="0"/>
              </a:rPr>
              <a:t>a.	5% van de jongeren praat hierover</a:t>
            </a:r>
          </a:p>
          <a:p>
            <a:pPr marL="0" indent="0" eaLnBrk="1" hangingPunct="1">
              <a:buNone/>
            </a:pPr>
            <a:r>
              <a:rPr lang="nl-NL" sz="2000" dirty="0">
                <a:latin typeface="Roboto" panose="02000000000000000000" pitchFamily="2" charset="0"/>
                <a:ea typeface="Roboto" panose="02000000000000000000" pitchFamily="2" charset="0"/>
                <a:cs typeface="Roboto" panose="02000000000000000000" pitchFamily="2" charset="0"/>
              </a:rPr>
              <a:t>b.	80% van de jongeren praat hierover</a:t>
            </a:r>
          </a:p>
          <a:p>
            <a:pPr marL="0" indent="0" eaLnBrk="1" hangingPunct="1">
              <a:buNone/>
            </a:pPr>
            <a:r>
              <a:rPr lang="nl-NL" sz="2000" dirty="0">
                <a:latin typeface="Roboto" panose="02000000000000000000" pitchFamily="2" charset="0"/>
                <a:ea typeface="Roboto" panose="02000000000000000000" pitchFamily="2" charset="0"/>
                <a:cs typeface="Roboto" panose="02000000000000000000" pitchFamily="2" charset="0"/>
              </a:rPr>
              <a:t>c.	</a:t>
            </a:r>
            <a:r>
              <a:rPr lang="nl-NL" sz="2000" b="1" dirty="0">
                <a:latin typeface="Roboto" panose="02000000000000000000" pitchFamily="2" charset="0"/>
                <a:ea typeface="Roboto" panose="02000000000000000000" pitchFamily="2" charset="0"/>
                <a:cs typeface="Roboto" panose="02000000000000000000" pitchFamily="2" charset="0"/>
              </a:rPr>
              <a:t>75% van de jongeren praat hierover</a:t>
            </a:r>
          </a:p>
          <a:p>
            <a:pPr marL="0" indent="0" eaLnBrk="1" hangingPunct="1">
              <a:buNone/>
            </a:pPr>
            <a:r>
              <a:rPr lang="nl-NL" sz="2000" dirty="0">
                <a:latin typeface="Roboto" panose="02000000000000000000" pitchFamily="2" charset="0"/>
                <a:ea typeface="Roboto" panose="02000000000000000000" pitchFamily="2" charset="0"/>
                <a:cs typeface="Roboto" panose="02000000000000000000" pitchFamily="2" charset="0"/>
              </a:rPr>
              <a:t>d.	10% van de jongeren praat hierover</a:t>
            </a:r>
          </a:p>
          <a:p>
            <a:endParaRPr lang="nl-NL" dirty="0"/>
          </a:p>
        </p:txBody>
      </p:sp>
      <p:sp>
        <p:nvSpPr>
          <p:cNvPr id="4" name="Tijdelijke aanduiding voor datum 3">
            <a:extLst>
              <a:ext uri="{FF2B5EF4-FFF2-40B4-BE49-F238E27FC236}">
                <a16:creationId xmlns:a16="http://schemas.microsoft.com/office/drawing/2014/main" id="{2875CBED-E618-3CE7-9CFE-204CF1327678}"/>
              </a:ext>
            </a:extLst>
          </p:cNvPr>
          <p:cNvSpPr>
            <a:spLocks noGrp="1"/>
          </p:cNvSpPr>
          <p:nvPr>
            <p:ph type="dt" sz="half" idx="10"/>
          </p:nvPr>
        </p:nvSpPr>
        <p:spPr/>
        <p:txBody>
          <a:bodyPr/>
          <a:lstStyle/>
          <a:p>
            <a:fld id="{532264B4-F98F-4C38-AFEE-78CD28F36EC9}" type="datetime1">
              <a:rPr lang="nl-NL" smtClean="0"/>
              <a:t>18-3-2025</a:t>
            </a:fld>
            <a:endParaRPr lang="nl-NL"/>
          </a:p>
        </p:txBody>
      </p:sp>
      <p:sp>
        <p:nvSpPr>
          <p:cNvPr id="5" name="Tijdelijke aanduiding voor voettekst 4">
            <a:extLst>
              <a:ext uri="{FF2B5EF4-FFF2-40B4-BE49-F238E27FC236}">
                <a16:creationId xmlns:a16="http://schemas.microsoft.com/office/drawing/2014/main" id="{C3F32C0E-8FF0-FA98-4765-45A37B4C343B}"/>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361692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382A2-485E-E861-004E-D648AA5D973E}"/>
              </a:ext>
            </a:extLst>
          </p:cNvPr>
          <p:cNvSpPr>
            <a:spLocks noGrp="1"/>
          </p:cNvSpPr>
          <p:nvPr>
            <p:ph type="title"/>
          </p:nvPr>
        </p:nvSpPr>
        <p:spPr/>
        <p:txBody>
          <a:bodyPr/>
          <a:lstStyle/>
          <a:p>
            <a:r>
              <a:rPr lang="nl-NL" sz="2000" b="1" dirty="0">
                <a:latin typeface="Roboto" panose="02000000000000000000" pitchFamily="2" charset="0"/>
                <a:ea typeface="Roboto" panose="02000000000000000000" pitchFamily="2" charset="0"/>
                <a:cs typeface="Roboto" panose="02000000000000000000" pitchFamily="2" charset="0"/>
              </a:rPr>
              <a:t>Organisaties waar je terecht kan: </a:t>
            </a:r>
            <a:endParaRPr lang="nl-NL" dirty="0"/>
          </a:p>
        </p:txBody>
      </p:sp>
      <p:sp>
        <p:nvSpPr>
          <p:cNvPr id="3" name="Tijdelijke aanduiding voor inhoud 2">
            <a:extLst>
              <a:ext uri="{FF2B5EF4-FFF2-40B4-BE49-F238E27FC236}">
                <a16:creationId xmlns:a16="http://schemas.microsoft.com/office/drawing/2014/main" id="{92F278FB-3467-D939-150F-A7A243BAA199}"/>
              </a:ext>
            </a:extLst>
          </p:cNvPr>
          <p:cNvSpPr>
            <a:spLocks noGrp="1"/>
          </p:cNvSpPr>
          <p:nvPr>
            <p:ph idx="1"/>
          </p:nvPr>
        </p:nvSpPr>
        <p:spPr>
          <a:xfrm>
            <a:off x="1872003" y="1152001"/>
            <a:ext cx="5543546" cy="3096000"/>
          </a:xfrm>
        </p:spPr>
        <p:txBody>
          <a:bodyPr/>
          <a:lstStyle/>
          <a:p>
            <a:r>
              <a:rPr lang="nl-NL" sz="2000" dirty="0">
                <a:latin typeface="Roboto" panose="02000000000000000000" pitchFamily="2" charset="0"/>
                <a:ea typeface="Roboto" panose="02000000000000000000" pitchFamily="2" charset="0"/>
                <a:cs typeface="Roboto" panose="02000000000000000000" pitchFamily="2" charset="0"/>
              </a:rPr>
              <a:t>Sense</a:t>
            </a:r>
            <a:r>
              <a:rPr lang="nl-NL" sz="2000" b="1" dirty="0">
                <a:latin typeface="Roboto" panose="02000000000000000000" pitchFamily="2" charset="0"/>
                <a:ea typeface="Roboto" panose="02000000000000000000" pitchFamily="2" charset="0"/>
                <a:cs typeface="Roboto" panose="02000000000000000000" pitchFamily="2" charset="0"/>
              </a:rPr>
              <a:t> </a:t>
            </a:r>
          </a:p>
          <a:p>
            <a:r>
              <a:rPr lang="nl-NL" sz="2000" dirty="0">
                <a:latin typeface="Roboto" panose="02000000000000000000" pitchFamily="2" charset="0"/>
                <a:ea typeface="Roboto" panose="02000000000000000000" pitchFamily="2" charset="0"/>
                <a:cs typeface="Roboto" panose="02000000000000000000" pitchFamily="2" charset="0"/>
              </a:rPr>
              <a:t>Slachtofferwijzer</a:t>
            </a:r>
          </a:p>
          <a:p>
            <a:r>
              <a:rPr lang="nl-NL" sz="2000" dirty="0">
                <a:latin typeface="Roboto" panose="02000000000000000000" pitchFamily="2" charset="0"/>
                <a:ea typeface="Roboto" panose="02000000000000000000" pitchFamily="2" charset="0"/>
                <a:cs typeface="Roboto" panose="02000000000000000000" pitchFamily="2" charset="0"/>
              </a:rPr>
              <a:t>Huisarts</a:t>
            </a:r>
          </a:p>
          <a:p>
            <a:r>
              <a:rPr lang="nl-NL" sz="2000" dirty="0">
                <a:latin typeface="Roboto"/>
                <a:ea typeface="Roboto"/>
                <a:cs typeface="Roboto"/>
              </a:rPr>
              <a:t>Centrum Seksueel Geweld </a:t>
            </a:r>
          </a:p>
          <a:p>
            <a:r>
              <a:rPr lang="nl-NL" sz="2000" dirty="0">
                <a:latin typeface="Roboto"/>
                <a:ea typeface="Roboto"/>
                <a:cs typeface="Roboto"/>
              </a:rPr>
              <a:t>Veilig Thuis</a:t>
            </a:r>
          </a:p>
          <a:p>
            <a:pPr marL="0" indent="0">
              <a:buNone/>
            </a:pPr>
            <a:endParaRPr lang="nl-NL" sz="2000" dirty="0">
              <a:latin typeface="Roboto"/>
              <a:ea typeface="Roboto"/>
              <a:cs typeface="Roboto"/>
            </a:endParaRPr>
          </a:p>
          <a:p>
            <a:endParaRPr lang="nl-NL" sz="1400" dirty="0">
              <a:latin typeface="Roboto" panose="02000000000000000000" pitchFamily="2" charset="0"/>
              <a:ea typeface="Roboto" panose="02000000000000000000" pitchFamily="2" charset="0"/>
              <a:cs typeface="Roboto" panose="02000000000000000000" pitchFamily="2" charset="0"/>
            </a:endParaRPr>
          </a:p>
          <a:p>
            <a:endParaRPr lang="nl-NL" dirty="0"/>
          </a:p>
        </p:txBody>
      </p:sp>
      <p:sp>
        <p:nvSpPr>
          <p:cNvPr id="4" name="Tijdelijke aanduiding voor datum 3">
            <a:extLst>
              <a:ext uri="{FF2B5EF4-FFF2-40B4-BE49-F238E27FC236}">
                <a16:creationId xmlns:a16="http://schemas.microsoft.com/office/drawing/2014/main" id="{CF286FBF-3683-DF8B-51FE-8FDEEE6F8AC2}"/>
              </a:ext>
            </a:extLst>
          </p:cNvPr>
          <p:cNvSpPr>
            <a:spLocks noGrp="1"/>
          </p:cNvSpPr>
          <p:nvPr>
            <p:ph type="dt" sz="half" idx="10"/>
          </p:nvPr>
        </p:nvSpPr>
        <p:spPr/>
        <p:txBody>
          <a:bodyPr/>
          <a:lstStyle/>
          <a:p>
            <a:fld id="{A509405A-C6EC-48A8-A6EE-46C66E37F4E2}" type="datetime1">
              <a:rPr lang="nl-NL" smtClean="0"/>
              <a:t>18-3-2025</a:t>
            </a:fld>
            <a:endParaRPr lang="nl-NL"/>
          </a:p>
        </p:txBody>
      </p:sp>
      <p:sp>
        <p:nvSpPr>
          <p:cNvPr id="5" name="Tijdelijke aanduiding voor voettekst 4">
            <a:extLst>
              <a:ext uri="{FF2B5EF4-FFF2-40B4-BE49-F238E27FC236}">
                <a16:creationId xmlns:a16="http://schemas.microsoft.com/office/drawing/2014/main" id="{A719572E-76BA-ABD2-D0BB-DB38F8115F08}"/>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68126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EA7B818-D281-AC43-8E67-B18F34FA98DB}"/>
              </a:ext>
            </a:extLst>
          </p:cNvPr>
          <p:cNvSpPr>
            <a:spLocks noGrp="1"/>
          </p:cNvSpPr>
          <p:nvPr>
            <p:ph type="ctrTitle"/>
          </p:nvPr>
        </p:nvSpPr>
        <p:spPr/>
        <p:txBody>
          <a:bodyPr/>
          <a:lstStyle/>
          <a:p>
            <a:r>
              <a:rPr lang="nl-NL" dirty="0"/>
              <a:t>Consent spel</a:t>
            </a:r>
          </a:p>
        </p:txBody>
      </p:sp>
      <p:sp>
        <p:nvSpPr>
          <p:cNvPr id="10" name="Ondertitel 9">
            <a:extLst>
              <a:ext uri="{FF2B5EF4-FFF2-40B4-BE49-F238E27FC236}">
                <a16:creationId xmlns:a16="http://schemas.microsoft.com/office/drawing/2014/main" id="{FEC58BC4-E31F-C443-B0DC-D8258AD45B4E}"/>
              </a:ext>
            </a:extLst>
          </p:cNvPr>
          <p:cNvSpPr>
            <a:spLocks noGrp="1"/>
          </p:cNvSpPr>
          <p:nvPr>
            <p:ph type="subTitle" idx="1"/>
          </p:nvPr>
        </p:nvSpPr>
        <p:spPr/>
        <p:txBody>
          <a:bodyPr/>
          <a:lstStyle/>
          <a:p>
            <a:r>
              <a:rPr lang="nl-NL" dirty="0"/>
              <a:t>Identificeren en naspelen!</a:t>
            </a:r>
          </a:p>
        </p:txBody>
      </p:sp>
      <p:pic>
        <p:nvPicPr>
          <p:cNvPr id="8" name="Tijdelijke aanduiding voor afbeelding 7" descr="Afbeelding met persoon, binnen, baby, bed&#10;&#10;Automatisch gegenereerde beschrijving">
            <a:extLst>
              <a:ext uri="{FF2B5EF4-FFF2-40B4-BE49-F238E27FC236}">
                <a16:creationId xmlns:a16="http://schemas.microsoft.com/office/drawing/2014/main" id="{10AB6AE7-95A3-5845-922C-27692256EE66}"/>
              </a:ext>
            </a:extLst>
          </p:cNvPr>
          <p:cNvPicPr>
            <a:picLocks noGrp="1" noChangeAspect="1"/>
          </p:cNvPicPr>
          <p:nvPr>
            <p:ph type="pic" idx="11"/>
          </p:nvPr>
        </p:nvPicPr>
        <p:blipFill rotWithShape="1">
          <a:blip r:embed="rId3"/>
          <a:srcRect t="94" b="94"/>
          <a:stretch/>
        </p:blipFill>
        <p:spPr/>
      </p:pic>
    </p:spTree>
    <p:extLst>
      <p:ext uri="{BB962C8B-B14F-4D97-AF65-F5344CB8AC3E}">
        <p14:creationId xmlns:p14="http://schemas.microsoft.com/office/powerpoint/2010/main" val="3049661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40649FF-63B8-BC99-64DB-707F702F614B}"/>
              </a:ext>
            </a:extLst>
          </p:cNvPr>
          <p:cNvSpPr>
            <a:spLocks noGrp="1"/>
          </p:cNvSpPr>
          <p:nvPr>
            <p:ph type="title"/>
          </p:nvPr>
        </p:nvSpPr>
        <p:spPr/>
        <p:txBody>
          <a:bodyPr/>
          <a:lstStyle/>
          <a:p>
            <a:r>
              <a:rPr lang="nl-NL" dirty="0"/>
              <a:t>Wat gaan jullie doen</a:t>
            </a:r>
          </a:p>
        </p:txBody>
      </p:sp>
      <p:sp>
        <p:nvSpPr>
          <p:cNvPr id="8" name="Tijdelijke aanduiding voor inhoud 7">
            <a:extLst>
              <a:ext uri="{FF2B5EF4-FFF2-40B4-BE49-F238E27FC236}">
                <a16:creationId xmlns:a16="http://schemas.microsoft.com/office/drawing/2014/main" id="{C11449A0-A69C-E7E1-A834-DB4666BA689A}"/>
              </a:ext>
            </a:extLst>
          </p:cNvPr>
          <p:cNvSpPr>
            <a:spLocks noGrp="1"/>
          </p:cNvSpPr>
          <p:nvPr>
            <p:ph idx="1"/>
          </p:nvPr>
        </p:nvSpPr>
        <p:spPr/>
        <p:txBody>
          <a:bodyPr/>
          <a:lstStyle/>
          <a:p>
            <a:r>
              <a:rPr lang="nl-NL" sz="1800" dirty="0"/>
              <a:t>In groepen van 4 a 5 personen.</a:t>
            </a:r>
          </a:p>
          <a:p>
            <a:r>
              <a:rPr lang="nl-NL" sz="1800" dirty="0"/>
              <a:t>Jullie gaan oefenen met identificeren en naspelen van consent.  </a:t>
            </a:r>
          </a:p>
          <a:p>
            <a:r>
              <a:rPr lang="nl-NL" sz="1800" dirty="0"/>
              <a:t>Eerste ronde krijgt elk groepje een set van consentsituatiekaarten.</a:t>
            </a:r>
          </a:p>
          <a:p>
            <a:r>
              <a:rPr lang="nl-NL" sz="1800" dirty="0"/>
              <a:t>Tweede ronde krijgt elk groepje een set van consentvaardigheidskaarten.</a:t>
            </a:r>
          </a:p>
          <a:p>
            <a:r>
              <a:rPr lang="nl-NL" sz="1800" dirty="0"/>
              <a:t>Tot slot plenaire nabespreking.</a:t>
            </a:r>
          </a:p>
        </p:txBody>
      </p:sp>
      <p:sp>
        <p:nvSpPr>
          <p:cNvPr id="2" name="Tijdelijke aanduiding voor datum 1">
            <a:extLst>
              <a:ext uri="{FF2B5EF4-FFF2-40B4-BE49-F238E27FC236}">
                <a16:creationId xmlns:a16="http://schemas.microsoft.com/office/drawing/2014/main" id="{8EE57D87-E909-D9CD-3A82-6BEEB4EA01CA}"/>
              </a:ext>
            </a:extLst>
          </p:cNvPr>
          <p:cNvSpPr>
            <a:spLocks noGrp="1"/>
          </p:cNvSpPr>
          <p:nvPr>
            <p:ph type="dt" sz="half" idx="10"/>
          </p:nvPr>
        </p:nvSpPr>
        <p:spPr/>
        <p:txBody>
          <a:bodyPr/>
          <a:lstStyle/>
          <a:p>
            <a:fld id="{A72C44A7-1E48-43F4-B4EF-1D73496D00AF}" type="datetime1">
              <a:rPr lang="nl-NL" smtClean="0"/>
              <a:t>18-3-2025</a:t>
            </a:fld>
            <a:endParaRPr lang="nl-NL"/>
          </a:p>
        </p:txBody>
      </p:sp>
      <p:sp>
        <p:nvSpPr>
          <p:cNvPr id="3" name="Tijdelijke aanduiding voor voettekst 2">
            <a:extLst>
              <a:ext uri="{FF2B5EF4-FFF2-40B4-BE49-F238E27FC236}">
                <a16:creationId xmlns:a16="http://schemas.microsoft.com/office/drawing/2014/main" id="{C659697E-077E-5EC9-1E7C-A4B152510E74}"/>
              </a:ext>
            </a:extLst>
          </p:cNvPr>
          <p:cNvSpPr>
            <a:spLocks noGrp="1"/>
          </p:cNvSpPr>
          <p:nvPr>
            <p:ph type="ftr" sz="quarter" idx="11"/>
          </p:nvPr>
        </p:nvSpPr>
        <p:spPr/>
        <p:txBody>
          <a:bodyPr/>
          <a:lstStyle/>
          <a:p>
            <a:r>
              <a:rPr lang="nl-NL"/>
              <a:t>Check je consent?!</a:t>
            </a:r>
            <a:endParaRPr lang="nl-NL" dirty="0"/>
          </a:p>
        </p:txBody>
      </p:sp>
    </p:spTree>
    <p:extLst>
      <p:ext uri="{BB962C8B-B14F-4D97-AF65-F5344CB8AC3E}">
        <p14:creationId xmlns:p14="http://schemas.microsoft.com/office/powerpoint/2010/main" val="3256656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1099E-EB31-D355-55A1-64D845A9D030}"/>
              </a:ext>
            </a:extLst>
          </p:cNvPr>
          <p:cNvSpPr>
            <a:spLocks noGrp="1"/>
          </p:cNvSpPr>
          <p:nvPr>
            <p:ph type="title"/>
          </p:nvPr>
        </p:nvSpPr>
        <p:spPr>
          <a:xfrm>
            <a:off x="1872000" y="540001"/>
            <a:ext cx="5543549" cy="612000"/>
          </a:xfrm>
        </p:spPr>
        <p:txBody>
          <a:bodyPr anchor="t">
            <a:normAutofit/>
          </a:bodyPr>
          <a:lstStyle/>
          <a:p>
            <a:r>
              <a:rPr lang="nl-NL" dirty="0"/>
              <a:t>Uitleg Consentsituatie kaarten</a:t>
            </a:r>
          </a:p>
        </p:txBody>
      </p:sp>
      <p:sp>
        <p:nvSpPr>
          <p:cNvPr id="4" name="Tijdelijke aanduiding voor datum 3">
            <a:extLst>
              <a:ext uri="{FF2B5EF4-FFF2-40B4-BE49-F238E27FC236}">
                <a16:creationId xmlns:a16="http://schemas.microsoft.com/office/drawing/2014/main" id="{882E51E4-D1ED-B084-531C-559DA28DE9FE}"/>
              </a:ext>
            </a:extLst>
          </p:cNvPr>
          <p:cNvSpPr>
            <a:spLocks noGrp="1"/>
          </p:cNvSpPr>
          <p:nvPr>
            <p:ph type="dt" sz="half" idx="10"/>
          </p:nvPr>
        </p:nvSpPr>
        <p:spPr>
          <a:xfrm>
            <a:off x="720000" y="4752000"/>
            <a:ext cx="1080000" cy="180000"/>
          </a:xfrm>
        </p:spPr>
        <p:txBody>
          <a:bodyPr anchor="t">
            <a:normAutofit/>
          </a:bodyPr>
          <a:lstStyle/>
          <a:p>
            <a:pPr>
              <a:spcAft>
                <a:spcPts val="600"/>
              </a:spcAft>
            </a:pPr>
            <a:fld id="{2FED44CD-A3F8-48BB-8FAD-B5F3CEB78C8C}" type="datetime1">
              <a:rPr lang="nl-NL" smtClean="0"/>
              <a:pPr>
                <a:spcAft>
                  <a:spcPts val="600"/>
                </a:spcAft>
              </a:pPr>
              <a:t>18-3-2025</a:t>
            </a:fld>
            <a:endParaRPr lang="nl-NL"/>
          </a:p>
        </p:txBody>
      </p:sp>
      <p:sp>
        <p:nvSpPr>
          <p:cNvPr id="5" name="Tijdelijke aanduiding voor voettekst 4">
            <a:extLst>
              <a:ext uri="{FF2B5EF4-FFF2-40B4-BE49-F238E27FC236}">
                <a16:creationId xmlns:a16="http://schemas.microsoft.com/office/drawing/2014/main" id="{75824D26-D8F3-7F00-8423-F50E6DF902F8}"/>
              </a:ext>
            </a:extLst>
          </p:cNvPr>
          <p:cNvSpPr>
            <a:spLocks noGrp="1"/>
          </p:cNvSpPr>
          <p:nvPr>
            <p:ph type="ftr" sz="quarter" idx="11"/>
          </p:nvPr>
        </p:nvSpPr>
        <p:spPr>
          <a:xfrm>
            <a:off x="1871998" y="4752000"/>
            <a:ext cx="5543543" cy="180000"/>
          </a:xfrm>
        </p:spPr>
        <p:txBody>
          <a:bodyPr anchor="t">
            <a:normAutofit/>
          </a:bodyPr>
          <a:lstStyle/>
          <a:p>
            <a:pPr>
              <a:spcAft>
                <a:spcPts val="600"/>
              </a:spcAft>
            </a:pPr>
            <a:r>
              <a:rPr lang="nl-NL"/>
              <a:t>Check je consent?!</a:t>
            </a:r>
          </a:p>
        </p:txBody>
      </p:sp>
      <p:sp>
        <p:nvSpPr>
          <p:cNvPr id="3" name="Tijdelijke aanduiding voor inhoud 2">
            <a:extLst>
              <a:ext uri="{FF2B5EF4-FFF2-40B4-BE49-F238E27FC236}">
                <a16:creationId xmlns:a16="http://schemas.microsoft.com/office/drawing/2014/main" id="{754A1804-395C-1C4A-282A-84A2FC5BFC5A}"/>
              </a:ext>
            </a:extLst>
          </p:cNvPr>
          <p:cNvSpPr>
            <a:spLocks noGrp="1"/>
          </p:cNvSpPr>
          <p:nvPr>
            <p:ph idx="1"/>
          </p:nvPr>
        </p:nvSpPr>
        <p:spPr>
          <a:xfrm>
            <a:off x="1872000" y="1369219"/>
            <a:ext cx="3204000" cy="3096000"/>
          </a:xfrm>
        </p:spPr>
        <p:txBody>
          <a:bodyPr anchor="t">
            <a:normAutofit/>
          </a:bodyPr>
          <a:lstStyle/>
          <a:p>
            <a:pPr>
              <a:lnSpc>
                <a:spcPct val="110000"/>
              </a:lnSpc>
              <a:spcAft>
                <a:spcPts val="800"/>
              </a:spcAft>
              <a:tabLst>
                <a:tab pos="215900" algn="l"/>
                <a:tab pos="431800" algn="l"/>
              </a:tabLst>
            </a:pPr>
            <a:r>
              <a:rPr lang="nl-NL" sz="1100" dirty="0">
                <a:effectLst/>
              </a:rPr>
              <a:t>Voor jullie liggen vier consentkaarten.</a:t>
            </a:r>
          </a:p>
          <a:p>
            <a:pPr>
              <a:lnSpc>
                <a:spcPct val="110000"/>
              </a:lnSpc>
              <a:spcAft>
                <a:spcPts val="800"/>
              </a:spcAft>
              <a:tabLst>
                <a:tab pos="215900" algn="l"/>
                <a:tab pos="431800" algn="l"/>
              </a:tabLst>
            </a:pPr>
            <a:r>
              <a:rPr lang="nl-NL" sz="1100" dirty="0">
                <a:effectLst/>
              </a:rPr>
              <a:t>Als groepje pak je een kaart.</a:t>
            </a:r>
          </a:p>
          <a:p>
            <a:pPr>
              <a:lnSpc>
                <a:spcPct val="110000"/>
              </a:lnSpc>
              <a:spcAft>
                <a:spcPts val="800"/>
              </a:spcAft>
              <a:tabLst>
                <a:tab pos="215900" algn="l"/>
                <a:tab pos="431800" algn="l"/>
              </a:tabLst>
            </a:pPr>
            <a:r>
              <a:rPr lang="nl-NL" sz="1100" dirty="0">
                <a:effectLst/>
              </a:rPr>
              <a:t>De persoon die de kaart pakt, leest de situatie hardop voor.</a:t>
            </a:r>
          </a:p>
          <a:p>
            <a:pPr>
              <a:lnSpc>
                <a:spcPct val="110000"/>
              </a:lnSpc>
              <a:spcAft>
                <a:spcPts val="800"/>
              </a:spcAft>
              <a:tabLst>
                <a:tab pos="215900" algn="l"/>
                <a:tab pos="431800" algn="l"/>
              </a:tabLst>
            </a:pPr>
            <a:r>
              <a:rPr lang="nl-NL" sz="1100" dirty="0">
                <a:effectLst/>
              </a:rPr>
              <a:t>Als groepje bespreek je de situatie kort.</a:t>
            </a:r>
          </a:p>
          <a:p>
            <a:pPr>
              <a:lnSpc>
                <a:spcPct val="110000"/>
              </a:lnSpc>
              <a:spcAft>
                <a:spcPts val="800"/>
              </a:spcAft>
              <a:tabLst>
                <a:tab pos="215900" algn="l"/>
                <a:tab pos="431800" algn="l"/>
              </a:tabLst>
            </a:pPr>
            <a:r>
              <a:rPr lang="nl-NL" sz="1100" dirty="0">
                <a:effectLst/>
              </a:rPr>
              <a:t>Als groepje bepaal je of het om consent gaat en schrijft het antwoord op een blaadje.</a:t>
            </a:r>
          </a:p>
          <a:p>
            <a:pPr>
              <a:lnSpc>
                <a:spcPct val="110000"/>
              </a:lnSpc>
              <a:spcAft>
                <a:spcPts val="800"/>
              </a:spcAft>
              <a:tabLst>
                <a:tab pos="215900" algn="l"/>
                <a:tab pos="431800" algn="l"/>
              </a:tabLst>
            </a:pPr>
            <a:r>
              <a:rPr lang="nl-NL" sz="1100" dirty="0">
                <a:effectLst/>
              </a:rPr>
              <a:t>Ga zo door totdat alle kaarten geweest zijn.</a:t>
            </a:r>
          </a:p>
          <a:p>
            <a:pPr>
              <a:lnSpc>
                <a:spcPct val="110000"/>
              </a:lnSpc>
              <a:spcAft>
                <a:spcPts val="800"/>
              </a:spcAft>
              <a:tabLst>
                <a:tab pos="215900" algn="l"/>
                <a:tab pos="431800" algn="l"/>
              </a:tabLst>
            </a:pPr>
            <a:r>
              <a:rPr lang="nl-NL" sz="1100" dirty="0">
                <a:effectLst/>
              </a:rPr>
              <a:t>De antwoorden worden daarna klassikaal besproken.</a:t>
            </a:r>
          </a:p>
          <a:p>
            <a:pPr>
              <a:lnSpc>
                <a:spcPct val="110000"/>
              </a:lnSpc>
              <a:spcAft>
                <a:spcPts val="800"/>
              </a:spcAft>
              <a:tabLst>
                <a:tab pos="215900" algn="l"/>
                <a:tab pos="431800" algn="l"/>
              </a:tabLst>
            </a:pPr>
            <a:r>
              <a:rPr lang="nl-NL" sz="1100" dirty="0">
                <a:effectLst/>
              </a:rPr>
              <a:t>Jullie hebben maximaal 10 minuten.</a:t>
            </a:r>
          </a:p>
          <a:p>
            <a:pPr>
              <a:lnSpc>
                <a:spcPct val="110000"/>
              </a:lnSpc>
              <a:spcAft>
                <a:spcPts val="800"/>
              </a:spcAft>
              <a:tabLst>
                <a:tab pos="215900" algn="l"/>
                <a:tab pos="431800" algn="l"/>
              </a:tabLst>
            </a:pPr>
            <a:endParaRPr lang="nl-NL" sz="1100" dirty="0">
              <a:effectLst/>
            </a:endParaRPr>
          </a:p>
        </p:txBody>
      </p:sp>
      <p:pic>
        <p:nvPicPr>
          <p:cNvPr id="10" name="Tijdelijke aanduiding voor inhoud 9" descr="Afbeelding met tekst, schermopname, Lettertype, ontwerp&#10;&#10;Door AI gegenereerde inhoud is mogelijk onjuist.">
            <a:extLst>
              <a:ext uri="{FF2B5EF4-FFF2-40B4-BE49-F238E27FC236}">
                <a16:creationId xmlns:a16="http://schemas.microsoft.com/office/drawing/2014/main" id="{AA0A399E-B0E5-4336-FAEE-BFA51BA5C334}"/>
              </a:ext>
            </a:extLst>
          </p:cNvPr>
          <p:cNvPicPr>
            <a:picLocks noGrp="1" noChangeAspect="1"/>
          </p:cNvPicPr>
          <p:nvPr>
            <p:ph type="pic" idx="14"/>
          </p:nvPr>
        </p:nvPicPr>
        <p:blipFill>
          <a:blip r:embed="rId3"/>
          <a:stretch/>
        </p:blipFill>
        <p:spPr>
          <a:xfrm>
            <a:off x="5574891" y="959295"/>
            <a:ext cx="2806035" cy="3644204"/>
          </a:xfrm>
          <a:noFill/>
        </p:spPr>
      </p:pic>
    </p:spTree>
    <p:extLst>
      <p:ext uri="{BB962C8B-B14F-4D97-AF65-F5344CB8AC3E}">
        <p14:creationId xmlns:p14="http://schemas.microsoft.com/office/powerpoint/2010/main" val="382663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707953C-96DA-D852-1BF8-9BA93002B435}"/>
              </a:ext>
            </a:extLst>
          </p:cNvPr>
          <p:cNvSpPr>
            <a:spLocks noGrp="1"/>
          </p:cNvSpPr>
          <p:nvPr>
            <p:ph type="dt" sz="half" idx="10"/>
          </p:nvPr>
        </p:nvSpPr>
        <p:spPr/>
        <p:txBody>
          <a:bodyPr/>
          <a:lstStyle/>
          <a:p>
            <a:fld id="{337CBB99-311B-47FC-8642-CEFF6248CD21}" type="datetime1">
              <a:rPr lang="nl-NL" smtClean="0"/>
              <a:t>18-3-2025</a:t>
            </a:fld>
            <a:endParaRPr lang="nl-NL"/>
          </a:p>
        </p:txBody>
      </p:sp>
      <p:sp>
        <p:nvSpPr>
          <p:cNvPr id="5" name="Tijdelijke aanduiding voor voettekst 4">
            <a:extLst>
              <a:ext uri="{FF2B5EF4-FFF2-40B4-BE49-F238E27FC236}">
                <a16:creationId xmlns:a16="http://schemas.microsoft.com/office/drawing/2014/main" id="{C1231C1E-470E-D0E4-4BBA-367DCBC8F003}"/>
              </a:ext>
            </a:extLst>
          </p:cNvPr>
          <p:cNvSpPr>
            <a:spLocks noGrp="1"/>
          </p:cNvSpPr>
          <p:nvPr>
            <p:ph type="ftr" sz="quarter" idx="11"/>
          </p:nvPr>
        </p:nvSpPr>
        <p:spPr/>
        <p:txBody>
          <a:bodyPr/>
          <a:lstStyle/>
          <a:p>
            <a:r>
              <a:rPr lang="nl-NL"/>
              <a:t>Check je consent?!</a:t>
            </a:r>
          </a:p>
        </p:txBody>
      </p:sp>
      <p:sp>
        <p:nvSpPr>
          <p:cNvPr id="7" name="Titel 6">
            <a:extLst>
              <a:ext uri="{FF2B5EF4-FFF2-40B4-BE49-F238E27FC236}">
                <a16:creationId xmlns:a16="http://schemas.microsoft.com/office/drawing/2014/main" id="{3225A96B-9153-D1C1-58CB-4C2FCBADA61B}"/>
              </a:ext>
            </a:extLst>
          </p:cNvPr>
          <p:cNvSpPr>
            <a:spLocks noGrp="1"/>
          </p:cNvSpPr>
          <p:nvPr>
            <p:ph type="ctrTitle"/>
          </p:nvPr>
        </p:nvSpPr>
        <p:spPr/>
        <p:txBody>
          <a:bodyPr/>
          <a:lstStyle/>
          <a:p>
            <a:r>
              <a:rPr lang="nl-NL" dirty="0"/>
              <a:t>Antwoorden</a:t>
            </a:r>
          </a:p>
        </p:txBody>
      </p:sp>
      <p:sp>
        <p:nvSpPr>
          <p:cNvPr id="8" name="Ondertitel 7">
            <a:extLst>
              <a:ext uri="{FF2B5EF4-FFF2-40B4-BE49-F238E27FC236}">
                <a16:creationId xmlns:a16="http://schemas.microsoft.com/office/drawing/2014/main" id="{4DDFFFCB-9E20-6B98-E625-82418BB28824}"/>
              </a:ext>
            </a:extLst>
          </p:cNvPr>
          <p:cNvSpPr>
            <a:spLocks noGrp="1"/>
          </p:cNvSpPr>
          <p:nvPr>
            <p:ph type="subTitle" idx="1"/>
          </p:nvPr>
        </p:nvSpPr>
        <p:spPr/>
        <p:txBody>
          <a:bodyPr/>
          <a:lstStyle/>
          <a:p>
            <a:r>
              <a:rPr lang="nl-NL" dirty="0"/>
              <a:t>Consentsituatiekaarten</a:t>
            </a:r>
          </a:p>
        </p:txBody>
      </p:sp>
    </p:spTree>
    <p:extLst>
      <p:ext uri="{BB962C8B-B14F-4D97-AF65-F5344CB8AC3E}">
        <p14:creationId xmlns:p14="http://schemas.microsoft.com/office/powerpoint/2010/main" val="625637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7CBA1-F97D-6966-C549-6FCC42C5E8F2}"/>
              </a:ext>
            </a:extLst>
          </p:cNvPr>
          <p:cNvSpPr>
            <a:spLocks noGrp="1"/>
          </p:cNvSpPr>
          <p:nvPr>
            <p:ph type="title"/>
          </p:nvPr>
        </p:nvSpPr>
        <p:spPr>
          <a:xfrm>
            <a:off x="1871992" y="438401"/>
            <a:ext cx="5543549" cy="612000"/>
          </a:xfrm>
        </p:spPr>
        <p:txBody>
          <a:bodyPr/>
          <a:lstStyle/>
          <a:p>
            <a:r>
              <a:rPr lang="nl-NL" dirty="0"/>
              <a:t>1A: Daten</a:t>
            </a:r>
          </a:p>
        </p:txBody>
      </p:sp>
      <p:sp>
        <p:nvSpPr>
          <p:cNvPr id="3" name="Tijdelijke aanduiding voor inhoud 2">
            <a:extLst>
              <a:ext uri="{FF2B5EF4-FFF2-40B4-BE49-F238E27FC236}">
                <a16:creationId xmlns:a16="http://schemas.microsoft.com/office/drawing/2014/main" id="{1E196D58-409B-2C30-CF97-811FE7000E06}"/>
              </a:ext>
            </a:extLst>
          </p:cNvPr>
          <p:cNvSpPr>
            <a:spLocks noGrp="1"/>
          </p:cNvSpPr>
          <p:nvPr>
            <p:ph idx="1"/>
          </p:nvPr>
        </p:nvSpPr>
        <p:spPr>
          <a:xfrm>
            <a:off x="1871998" y="810950"/>
            <a:ext cx="5757837" cy="3521599"/>
          </a:xfrm>
        </p:spPr>
        <p:txBody>
          <a:bodyPr/>
          <a:lstStyle/>
          <a:p>
            <a:pPr marL="0" indent="0">
              <a:lnSpc>
                <a:spcPct val="100000"/>
              </a:lnSpc>
              <a:buNone/>
            </a:pPr>
            <a:r>
              <a:rPr lang="nl-NL" sz="1200" dirty="0">
                <a:effectLst/>
                <a:ea typeface="Roboto Regular"/>
                <a:cs typeface="Times New Roman" panose="02020603050405020304" pitchFamily="18" charset="0"/>
              </a:rPr>
              <a:t>Boris (20) en Mark (21) zijn op eerste date wat drinken in een </a:t>
            </a:r>
            <a:r>
              <a:rPr lang="nl-NL" sz="1200" dirty="0" err="1">
                <a:effectLst/>
                <a:ea typeface="Roboto Regular"/>
                <a:cs typeface="Times New Roman" panose="02020603050405020304" pitchFamily="18" charset="0"/>
              </a:rPr>
              <a:t>cafe</a:t>
            </a:r>
            <a:r>
              <a:rPr lang="nl-NL" sz="1200" dirty="0">
                <a:effectLst/>
                <a:ea typeface="Roboto Regular"/>
                <a:cs typeface="Times New Roman" panose="02020603050405020304" pitchFamily="18" charset="0"/>
              </a:rPr>
              <a:t>. Ze hebben elkaar ontmoet via een datingapp. De date verloopt ontspannen en gezellig. Na een aantal biertjes in het café stelt Mark voor om bij hem thuis nog wat te drinken. Boris stemt enthousiast in en ze gaan naar Mark z’n appartement. Eenmaal thuis aangekomen, drinken ze nog wat op de bank. Mark lijkt wat meer aangeschoten te zijn dan Boris en begint een beetje te wankelen als hij naar de bank loopt. Op een gegeven moment komt Mark dichterbij en begint Boris te zoenen. Boris zoent terug, maar merkt dat Mark erg langzaam reageert en dat zijn ogen af en toe dichtvallen. Boris vraagt: "Gaat het wel goed met je? Je lijkt een beetje dronken. Mark mompelt iets en lacht: "Ik voel me prima, we kunnen toch gewoon plezier maken." Hij probeert Boris opnieuw te zoenen, maar lijkt niet helemaal alert of volledig bewust van wat er gebeurt. </a:t>
            </a:r>
          </a:p>
          <a:p>
            <a:pPr marL="0" indent="0">
              <a:lnSpc>
                <a:spcPct val="100000"/>
              </a:lnSpc>
              <a:buNone/>
            </a:pPr>
            <a:r>
              <a:rPr lang="nl-NL" sz="1200" b="1" dirty="0">
                <a:effectLst/>
                <a:ea typeface="Roboto Regular"/>
                <a:cs typeface="Times New Roman" panose="02020603050405020304" pitchFamily="18" charset="0"/>
              </a:rPr>
              <a:t>Is hier sprake van consent? </a:t>
            </a:r>
          </a:p>
          <a:p>
            <a:pPr marL="0" indent="0">
              <a:lnSpc>
                <a:spcPct val="100000"/>
              </a:lnSpc>
              <a:buNone/>
            </a:pPr>
            <a:r>
              <a:rPr lang="nl-NL" sz="1200" dirty="0">
                <a:effectLst/>
                <a:ea typeface="Roboto Regular"/>
                <a:cs typeface="Times New Roman" panose="02020603050405020304" pitchFamily="18" charset="0"/>
              </a:rPr>
              <a:t>Ja </a:t>
            </a:r>
          </a:p>
          <a:p>
            <a:pPr marL="0" indent="0">
              <a:lnSpc>
                <a:spcPct val="100000"/>
              </a:lnSpc>
              <a:buNone/>
            </a:pPr>
            <a:r>
              <a:rPr lang="nl-NL" sz="1200" b="1" dirty="0">
                <a:effectLst/>
                <a:ea typeface="Roboto Regular"/>
                <a:cs typeface="Times New Roman" panose="02020603050405020304" pitchFamily="18" charset="0"/>
              </a:rPr>
              <a:t>Nee</a:t>
            </a:r>
          </a:p>
          <a:p>
            <a:pPr marL="0" indent="0">
              <a:lnSpc>
                <a:spcPct val="100000"/>
              </a:lnSpc>
              <a:buNone/>
            </a:pPr>
            <a:br>
              <a:rPr lang="nl-NL" sz="1200" b="1" dirty="0">
                <a:effectLst/>
                <a:ea typeface="Roboto Regular"/>
                <a:cs typeface="Times New Roman" panose="02020603050405020304" pitchFamily="18" charset="0"/>
              </a:rPr>
            </a:br>
            <a:r>
              <a:rPr lang="nl-NL" sz="1200" b="1" dirty="0">
                <a:effectLst/>
                <a:ea typeface="Roboto Regular"/>
                <a:cs typeface="Times New Roman" panose="02020603050405020304" pitchFamily="18" charset="0"/>
              </a:rPr>
              <a:t>Uitleg</a:t>
            </a:r>
            <a:r>
              <a:rPr lang="nl-NL" sz="1200" dirty="0">
                <a:effectLst/>
                <a:ea typeface="Roboto Regular"/>
                <a:cs typeface="Times New Roman" panose="02020603050405020304" pitchFamily="18" charset="0"/>
              </a:rPr>
              <a:t>: Er is in deze situatie geen sprake van consent. Mark is zichtbaar en erg onder invloed van alcohol. Hij is hierdoor niet in staat bewust en actief ja te zeggen. </a:t>
            </a:r>
          </a:p>
          <a:p>
            <a:pPr marL="0" indent="0">
              <a:lnSpc>
                <a:spcPct val="100000"/>
              </a:lnSpc>
              <a:buNone/>
            </a:pPr>
            <a:endParaRPr lang="nl-NL" sz="1200" dirty="0">
              <a:effectLst/>
              <a:ea typeface="Roboto Regular"/>
              <a:cs typeface="Times New Roman" panose="02020603050405020304" pitchFamily="18" charset="0"/>
            </a:endParaRPr>
          </a:p>
          <a:p>
            <a:pPr marL="0" indent="0">
              <a:lnSpc>
                <a:spcPct val="100000"/>
              </a:lnSpc>
              <a:buNone/>
            </a:pPr>
            <a:br>
              <a:rPr lang="nl-NL" sz="900" dirty="0">
                <a:effectLst/>
                <a:ea typeface="Roboto Regular"/>
                <a:cs typeface="Times New Roman" panose="02020603050405020304" pitchFamily="18" charset="0"/>
              </a:rPr>
            </a:br>
            <a:endParaRPr lang="nl-NL" sz="1000" dirty="0"/>
          </a:p>
        </p:txBody>
      </p:sp>
      <p:sp>
        <p:nvSpPr>
          <p:cNvPr id="4" name="Tijdelijke aanduiding voor datum 3">
            <a:extLst>
              <a:ext uri="{FF2B5EF4-FFF2-40B4-BE49-F238E27FC236}">
                <a16:creationId xmlns:a16="http://schemas.microsoft.com/office/drawing/2014/main" id="{AC99ECC1-A0A4-8D48-DD57-9F826D4EC9F7}"/>
              </a:ext>
            </a:extLst>
          </p:cNvPr>
          <p:cNvSpPr>
            <a:spLocks noGrp="1"/>
          </p:cNvSpPr>
          <p:nvPr>
            <p:ph type="dt" sz="half" idx="10"/>
          </p:nvPr>
        </p:nvSpPr>
        <p:spPr/>
        <p:txBody>
          <a:bodyPr/>
          <a:lstStyle/>
          <a:p>
            <a:fld id="{9D458BDB-B2D8-46E9-B45D-61B65AD7F382}" type="datetime1">
              <a:rPr lang="nl-NL" smtClean="0"/>
              <a:t>18-3-2025</a:t>
            </a:fld>
            <a:endParaRPr lang="nl-NL" dirty="0"/>
          </a:p>
        </p:txBody>
      </p:sp>
      <p:sp>
        <p:nvSpPr>
          <p:cNvPr id="5" name="Tijdelijke aanduiding voor voettekst 4">
            <a:extLst>
              <a:ext uri="{FF2B5EF4-FFF2-40B4-BE49-F238E27FC236}">
                <a16:creationId xmlns:a16="http://schemas.microsoft.com/office/drawing/2014/main" id="{B16B3DAF-4FB8-C7A5-DAF3-4BEE8949B2CC}"/>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65294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7CBA1-F97D-6966-C549-6FCC42C5E8F2}"/>
              </a:ext>
            </a:extLst>
          </p:cNvPr>
          <p:cNvSpPr>
            <a:spLocks noGrp="1"/>
          </p:cNvSpPr>
          <p:nvPr>
            <p:ph type="title"/>
          </p:nvPr>
        </p:nvSpPr>
        <p:spPr>
          <a:xfrm>
            <a:off x="1872000" y="388100"/>
            <a:ext cx="5543549" cy="612000"/>
          </a:xfrm>
        </p:spPr>
        <p:txBody>
          <a:bodyPr/>
          <a:lstStyle/>
          <a:p>
            <a:r>
              <a:rPr lang="nl-NL" dirty="0"/>
              <a:t>2A: Uitgaan</a:t>
            </a:r>
          </a:p>
        </p:txBody>
      </p:sp>
      <p:sp>
        <p:nvSpPr>
          <p:cNvPr id="3" name="Tijdelijke aanduiding voor inhoud 2">
            <a:extLst>
              <a:ext uri="{FF2B5EF4-FFF2-40B4-BE49-F238E27FC236}">
                <a16:creationId xmlns:a16="http://schemas.microsoft.com/office/drawing/2014/main" id="{1E196D58-409B-2C30-CF97-811FE7000E06}"/>
              </a:ext>
            </a:extLst>
          </p:cNvPr>
          <p:cNvSpPr>
            <a:spLocks noGrp="1"/>
          </p:cNvSpPr>
          <p:nvPr>
            <p:ph idx="1"/>
          </p:nvPr>
        </p:nvSpPr>
        <p:spPr>
          <a:xfrm>
            <a:off x="1872000" y="709651"/>
            <a:ext cx="5764938" cy="3908250"/>
          </a:xfrm>
        </p:spPr>
        <p:txBody>
          <a:bodyPr/>
          <a:lstStyle/>
          <a:p>
            <a:pPr marL="0" indent="0">
              <a:lnSpc>
                <a:spcPct val="100000"/>
              </a:lnSpc>
              <a:spcBef>
                <a:spcPts val="1200"/>
              </a:spcBef>
              <a:spcAft>
                <a:spcPts val="1200"/>
              </a:spcAft>
              <a:buNone/>
            </a:pPr>
            <a:r>
              <a:rPr lang="nl-NL" sz="1200" dirty="0">
                <a:effectLst/>
                <a:ea typeface="Roboto Regular"/>
                <a:cs typeface="Times New Roman" panose="02020603050405020304" pitchFamily="18" charset="0"/>
              </a:rPr>
              <a:t>Lisa (22) en Youssef (23) ontmoeten elkaar tijdens een avond uit in een drukke club. Ze lijken het goed met elkaar te kunnen vinden en de sfeer is gezellig. Tijdens het dansen komt Youssef dichterbij en kijkt Lisa aan. Hij glimlacht en vraagt zachtjes: "Is het oké als ik je zoen?" Lisa lacht, haalt haar schouders een beetje op en zegt: "Misschien wel." Ze blijft dansen en komt iets dichter naar Youssef toe, maar zegt verder niets. Youssef leunt iets voorover, wacht even en vraagt opnieuw: "Vind je het echt oké?" Lisa knikt subtiel en kijkt hem aan zonder weg te stappen. Vervolgens zoenen ze kort en blijven daarna samen dansen, zonder dat de sfeer ongemakkelijk aanvoelt. Lisa glimlacht na de zoen.</a:t>
            </a:r>
            <a:br>
              <a:rPr lang="nl-NL" sz="1200" dirty="0">
                <a:ea typeface="Roboto Regular"/>
                <a:cs typeface="Times New Roman" panose="02020603050405020304" pitchFamily="18" charset="0"/>
              </a:rPr>
            </a:br>
            <a:br>
              <a:rPr lang="nl-NL" sz="1200" dirty="0">
                <a:effectLst/>
                <a:ea typeface="Roboto Regular"/>
                <a:cs typeface="Times New Roman" panose="02020603050405020304" pitchFamily="18" charset="0"/>
              </a:rPr>
            </a:br>
            <a:r>
              <a:rPr lang="nl-NL" sz="1200" b="1" dirty="0">
                <a:effectLst/>
                <a:ea typeface="Roboto Regular"/>
                <a:cs typeface="Times New Roman" panose="02020603050405020304" pitchFamily="18" charset="0"/>
              </a:rPr>
              <a:t>Is hier sprake van consent?</a:t>
            </a:r>
            <a:br>
              <a:rPr lang="nl-NL" sz="1200" dirty="0">
                <a:effectLst/>
                <a:ea typeface="Roboto Regular"/>
                <a:cs typeface="Times New Roman" panose="02020603050405020304" pitchFamily="18" charset="0"/>
              </a:rPr>
            </a:br>
            <a:r>
              <a:rPr lang="nl-NL" sz="1200" b="1" dirty="0">
                <a:effectLst/>
                <a:ea typeface="Roboto Regular"/>
                <a:cs typeface="Times New Roman" panose="02020603050405020304" pitchFamily="18" charset="0"/>
              </a:rPr>
              <a:t>Ja</a:t>
            </a:r>
            <a:br>
              <a:rPr lang="nl-NL" sz="1200" dirty="0">
                <a:effectLst/>
                <a:ea typeface="Roboto Regular"/>
                <a:cs typeface="Times New Roman" panose="02020603050405020304" pitchFamily="18" charset="0"/>
              </a:rPr>
            </a:br>
            <a:r>
              <a:rPr lang="nl-NL" sz="1200" dirty="0">
                <a:effectLst/>
                <a:ea typeface="Roboto Regular"/>
                <a:cs typeface="Times New Roman" panose="02020603050405020304" pitchFamily="18" charset="0"/>
              </a:rPr>
              <a:t>Nee</a:t>
            </a:r>
          </a:p>
          <a:p>
            <a:pPr marL="0" indent="0">
              <a:lnSpc>
                <a:spcPct val="100000"/>
              </a:lnSpc>
              <a:spcBef>
                <a:spcPts val="1200"/>
              </a:spcBef>
              <a:spcAft>
                <a:spcPts val="1200"/>
              </a:spcAft>
              <a:buNone/>
            </a:pPr>
            <a:r>
              <a:rPr lang="nl-NL" sz="1200" b="1" dirty="0">
                <a:ea typeface="Roboto Regular"/>
                <a:cs typeface="Times New Roman" panose="02020603050405020304" pitchFamily="18" charset="0"/>
              </a:rPr>
              <a:t>Uitleg</a:t>
            </a:r>
            <a:r>
              <a:rPr lang="nl-NL" sz="1200" dirty="0">
                <a:ea typeface="Roboto Regular"/>
                <a:cs typeface="Times New Roman" panose="02020603050405020304" pitchFamily="18" charset="0"/>
              </a:rPr>
              <a:t>: In deze situatie is sprake van consent. Youssef vraagt expliciet toestemming aan Lisa om haar te zoenen. Vanwege haar twijfelachtige reactie vraagt Youssef het opnieuw. Lisa toont met haar non-verbale communicatie dat ze instemt. Youssef’ actieve vragen om toestemming en Lisa’s bevestigende reacties tonen aan dat beide partijen gelijkwaardige controle hadden over de situatie en vrijwillig deelnamen aan het fysieke contact.</a:t>
            </a:r>
          </a:p>
          <a:p>
            <a:pPr marL="0" indent="0">
              <a:lnSpc>
                <a:spcPct val="100000"/>
              </a:lnSpc>
              <a:spcBef>
                <a:spcPts val="1200"/>
              </a:spcBef>
              <a:spcAft>
                <a:spcPts val="1200"/>
              </a:spcAft>
              <a:buNone/>
            </a:pPr>
            <a:endParaRPr lang="nl-NL" sz="1200" dirty="0">
              <a:ea typeface="Roboto Regular"/>
              <a:cs typeface="Times New Roman" panose="02020603050405020304" pitchFamily="18" charset="0"/>
            </a:endParaRPr>
          </a:p>
          <a:p>
            <a:pPr marL="0" indent="0">
              <a:lnSpc>
                <a:spcPct val="100000"/>
              </a:lnSpc>
              <a:spcBef>
                <a:spcPts val="1200"/>
              </a:spcBef>
              <a:spcAft>
                <a:spcPts val="1200"/>
              </a:spcAft>
              <a:buNone/>
            </a:pPr>
            <a:endParaRPr lang="nl-NL" sz="1200" dirty="0">
              <a:effectLst/>
              <a:ea typeface="Roboto Regular"/>
              <a:cs typeface="Times New Roman" panose="02020603050405020304" pitchFamily="18" charset="0"/>
            </a:endParaRPr>
          </a:p>
        </p:txBody>
      </p:sp>
      <p:sp>
        <p:nvSpPr>
          <p:cNvPr id="4" name="Tijdelijke aanduiding voor datum 3">
            <a:extLst>
              <a:ext uri="{FF2B5EF4-FFF2-40B4-BE49-F238E27FC236}">
                <a16:creationId xmlns:a16="http://schemas.microsoft.com/office/drawing/2014/main" id="{AC99ECC1-A0A4-8D48-DD57-9F826D4EC9F7}"/>
              </a:ext>
            </a:extLst>
          </p:cNvPr>
          <p:cNvSpPr>
            <a:spLocks noGrp="1"/>
          </p:cNvSpPr>
          <p:nvPr>
            <p:ph type="dt" sz="half" idx="10"/>
          </p:nvPr>
        </p:nvSpPr>
        <p:spPr/>
        <p:txBody>
          <a:bodyPr/>
          <a:lstStyle/>
          <a:p>
            <a:fld id="{76F02BA3-7481-4F2E-BA69-B175A80142E0}" type="datetime1">
              <a:rPr lang="nl-NL" smtClean="0"/>
              <a:t>18-3-2025</a:t>
            </a:fld>
            <a:endParaRPr lang="nl-NL"/>
          </a:p>
        </p:txBody>
      </p:sp>
      <p:sp>
        <p:nvSpPr>
          <p:cNvPr id="5" name="Tijdelijke aanduiding voor voettekst 4">
            <a:extLst>
              <a:ext uri="{FF2B5EF4-FFF2-40B4-BE49-F238E27FC236}">
                <a16:creationId xmlns:a16="http://schemas.microsoft.com/office/drawing/2014/main" id="{B16B3DAF-4FB8-C7A5-DAF3-4BEE8949B2CC}"/>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29502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40085CA-FB57-566C-5500-CE8FB4F5A289}"/>
              </a:ext>
            </a:extLst>
          </p:cNvPr>
          <p:cNvSpPr>
            <a:spLocks noGrp="1"/>
          </p:cNvSpPr>
          <p:nvPr>
            <p:ph type="title"/>
          </p:nvPr>
        </p:nvSpPr>
        <p:spPr>
          <a:xfrm>
            <a:off x="1872000" y="540001"/>
            <a:ext cx="5543549" cy="612000"/>
          </a:xfrm>
        </p:spPr>
        <p:txBody>
          <a:bodyPr/>
          <a:lstStyle/>
          <a:p>
            <a:r>
              <a:rPr lang="nl-NL" dirty="0"/>
              <a:t>Wat associeer jij met consent?</a:t>
            </a:r>
          </a:p>
        </p:txBody>
      </p:sp>
      <p:sp>
        <p:nvSpPr>
          <p:cNvPr id="4" name="Tijdelijke aanduiding voor datum 3">
            <a:extLst>
              <a:ext uri="{FF2B5EF4-FFF2-40B4-BE49-F238E27FC236}">
                <a16:creationId xmlns:a16="http://schemas.microsoft.com/office/drawing/2014/main" id="{A33AFD68-03FD-1EB6-17AF-1267A1A11F10}"/>
              </a:ext>
            </a:extLst>
          </p:cNvPr>
          <p:cNvSpPr>
            <a:spLocks noGrp="1"/>
          </p:cNvSpPr>
          <p:nvPr>
            <p:ph type="dt" sz="half" idx="10"/>
          </p:nvPr>
        </p:nvSpPr>
        <p:spPr>
          <a:xfrm>
            <a:off x="720000" y="4752000"/>
            <a:ext cx="1080000" cy="180000"/>
          </a:xfrm>
        </p:spPr>
        <p:txBody>
          <a:bodyPr vert="horz" lIns="0" tIns="0" rIns="0" bIns="0" rtlCol="0" anchor="t" anchorCtr="0">
            <a:normAutofit/>
          </a:bodyPr>
          <a:lstStyle/>
          <a:p>
            <a:pPr>
              <a:spcAft>
                <a:spcPts val="600"/>
              </a:spcAft>
            </a:pPr>
            <a:fld id="{49D5223C-4CA7-4F77-B590-1215BED7F677}" type="datetime1">
              <a:rPr lang="nl-NL" smtClean="0"/>
              <a:t>18-3-2025</a:t>
            </a:fld>
            <a:endParaRPr lang="nl-NL"/>
          </a:p>
        </p:txBody>
      </p:sp>
      <p:sp>
        <p:nvSpPr>
          <p:cNvPr id="5" name="Tijdelijke aanduiding voor voettekst 4">
            <a:extLst>
              <a:ext uri="{FF2B5EF4-FFF2-40B4-BE49-F238E27FC236}">
                <a16:creationId xmlns:a16="http://schemas.microsoft.com/office/drawing/2014/main" id="{5DBBB5BC-F02C-74D8-02A4-2293526B8665}"/>
              </a:ext>
            </a:extLst>
          </p:cNvPr>
          <p:cNvSpPr>
            <a:spLocks noGrp="1"/>
          </p:cNvSpPr>
          <p:nvPr>
            <p:ph type="ftr" sz="quarter" idx="11"/>
          </p:nvPr>
        </p:nvSpPr>
        <p:spPr>
          <a:xfrm>
            <a:off x="1871998" y="4752000"/>
            <a:ext cx="5543543" cy="180000"/>
          </a:xfrm>
        </p:spPr>
        <p:txBody>
          <a:bodyPr vert="horz" lIns="0" tIns="0" rIns="0" bIns="0" rtlCol="0" anchor="t" anchorCtr="0">
            <a:normAutofit/>
          </a:bodyPr>
          <a:lstStyle/>
          <a:p>
            <a:pPr>
              <a:spcAft>
                <a:spcPts val="600"/>
              </a:spcAft>
            </a:pPr>
            <a:r>
              <a:rPr lang="nl-NL" kern="1200">
                <a:latin typeface="+mn-lt"/>
                <a:ea typeface="+mn-ea"/>
                <a:cs typeface="+mn-cs"/>
              </a:rPr>
              <a:t>Check je consent?!</a:t>
            </a:r>
          </a:p>
        </p:txBody>
      </p:sp>
      <p:sp>
        <p:nvSpPr>
          <p:cNvPr id="9" name="TextBox 11">
            <a:extLst>
              <a:ext uri="{FF2B5EF4-FFF2-40B4-BE49-F238E27FC236}">
                <a16:creationId xmlns:a16="http://schemas.microsoft.com/office/drawing/2014/main" id="{72940A1C-5E20-28C2-1792-AE2CF8E12B2B}"/>
              </a:ext>
            </a:extLst>
          </p:cNvPr>
          <p:cNvSpPr txBox="1"/>
          <p:nvPr/>
        </p:nvSpPr>
        <p:spPr>
          <a:xfrm>
            <a:off x="1872000" y="1369219"/>
            <a:ext cx="3204000" cy="3096000"/>
          </a:xfrm>
          <a:prstGeom prst="rect">
            <a:avLst/>
          </a:prstGeom>
        </p:spPr>
        <p:txBody>
          <a:bodyPr vert="horz" lIns="0" tIns="0" rIns="0" bIns="0" rtlCol="0" anchor="t" anchorCtr="0">
            <a:normAutofit/>
          </a:bodyPr>
          <a:lstStyle/>
          <a:p>
            <a:pPr marL="285750" indent="-285750">
              <a:lnSpc>
                <a:spcPct val="120000"/>
              </a:lnSpc>
              <a:spcAft>
                <a:spcPts val="600"/>
              </a:spcAft>
              <a:buFont typeface="Arial" panose="020B0604020202020204" pitchFamily="34" charset="0"/>
              <a:buChar char="•"/>
            </a:pPr>
            <a:r>
              <a:rPr lang="nl-NL"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Jullie krijgen allemaal een Post-it.</a:t>
            </a:r>
          </a:p>
          <a:p>
            <a:pPr marL="285750" indent="-285750">
              <a:lnSpc>
                <a:spcPct val="120000"/>
              </a:lnSpc>
              <a:spcAft>
                <a:spcPts val="600"/>
              </a:spcAft>
              <a:buFont typeface="Arial" panose="020B0604020202020204" pitchFamily="34" charset="0"/>
              <a:buChar char="•"/>
            </a:pPr>
            <a:r>
              <a:rPr lang="nl-NL"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Jullie krijgen twee minuten om na te gaan waar je aan moet denken als het gaat om consent.</a:t>
            </a:r>
          </a:p>
          <a:p>
            <a:pPr marL="285750" indent="-285750">
              <a:lnSpc>
                <a:spcPct val="120000"/>
              </a:lnSpc>
              <a:spcAft>
                <a:spcPts val="600"/>
              </a:spcAft>
              <a:buFont typeface="Arial" panose="020B0604020202020204" pitchFamily="34" charset="0"/>
              <a:buChar char="•"/>
            </a:pPr>
            <a:r>
              <a:rPr lang="nl-NL"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Dit mag je op een Post-It  schrijven.</a:t>
            </a:r>
            <a:endParaRPr lang="en-US" dirty="0"/>
          </a:p>
        </p:txBody>
      </p:sp>
      <p:pic>
        <p:nvPicPr>
          <p:cNvPr id="8" name="Picture 7" descr="A stack of green post-it notes&#10;&#10;Description automatically generated">
            <a:extLst>
              <a:ext uri="{FF2B5EF4-FFF2-40B4-BE49-F238E27FC236}">
                <a16:creationId xmlns:a16="http://schemas.microsoft.com/office/drawing/2014/main" id="{EF3B938F-FD83-952A-7BF4-ABD4A6C500AB}"/>
              </a:ext>
            </a:extLst>
          </p:cNvPr>
          <p:cNvPicPr>
            <a:picLocks noChangeAspect="1"/>
          </p:cNvPicPr>
          <p:nvPr/>
        </p:nvPicPr>
        <p:blipFill>
          <a:blip r:embed="rId3"/>
          <a:stretch>
            <a:fillRect/>
          </a:stretch>
        </p:blipFill>
        <p:spPr>
          <a:xfrm rot="21600000">
            <a:off x="5292000" y="1230075"/>
            <a:ext cx="3204000" cy="2683349"/>
          </a:xfrm>
          <a:prstGeom prst="rect">
            <a:avLst/>
          </a:prstGeom>
          <a:noFill/>
        </p:spPr>
      </p:pic>
    </p:spTree>
    <p:extLst>
      <p:ext uri="{BB962C8B-B14F-4D97-AF65-F5344CB8AC3E}">
        <p14:creationId xmlns:p14="http://schemas.microsoft.com/office/powerpoint/2010/main" val="4248904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6FFFF-7649-6981-1ED6-BB6532A9103A}"/>
              </a:ext>
            </a:extLst>
          </p:cNvPr>
          <p:cNvSpPr>
            <a:spLocks noGrp="1"/>
          </p:cNvSpPr>
          <p:nvPr>
            <p:ph type="title"/>
          </p:nvPr>
        </p:nvSpPr>
        <p:spPr>
          <a:xfrm>
            <a:off x="1872000" y="463801"/>
            <a:ext cx="5543549" cy="612000"/>
          </a:xfrm>
        </p:spPr>
        <p:txBody>
          <a:bodyPr/>
          <a:lstStyle/>
          <a:p>
            <a:r>
              <a:rPr lang="nl-NL" dirty="0"/>
              <a:t>3A:  Werksituatie </a:t>
            </a:r>
            <a:br>
              <a:rPr lang="nl-NL" dirty="0"/>
            </a:br>
            <a:endParaRPr lang="nl-NL" dirty="0"/>
          </a:p>
        </p:txBody>
      </p:sp>
      <p:sp>
        <p:nvSpPr>
          <p:cNvPr id="3" name="Tijdelijke aanduiding voor inhoud 2">
            <a:extLst>
              <a:ext uri="{FF2B5EF4-FFF2-40B4-BE49-F238E27FC236}">
                <a16:creationId xmlns:a16="http://schemas.microsoft.com/office/drawing/2014/main" id="{501697DD-E0D7-863F-3413-78DEB30D8CC5}"/>
              </a:ext>
            </a:extLst>
          </p:cNvPr>
          <p:cNvSpPr>
            <a:spLocks noGrp="1"/>
          </p:cNvSpPr>
          <p:nvPr>
            <p:ph idx="1"/>
          </p:nvPr>
        </p:nvSpPr>
        <p:spPr>
          <a:xfrm>
            <a:off x="1871995" y="783235"/>
            <a:ext cx="5543546" cy="3828599"/>
          </a:xfrm>
        </p:spPr>
        <p:txBody>
          <a:bodyPr/>
          <a:lstStyle/>
          <a:p>
            <a:pPr marL="0" indent="0">
              <a:buNone/>
            </a:pPr>
            <a:r>
              <a:rPr lang="nl-NL" sz="1200" dirty="0"/>
              <a:t>Maya (19) werkt als serveerster in een populair restaurant waar </a:t>
            </a:r>
            <a:r>
              <a:rPr lang="nl-NL" sz="1200" dirty="0" err="1"/>
              <a:t>Milio</a:t>
            </a:r>
            <a:r>
              <a:rPr lang="nl-NL" sz="1200" dirty="0"/>
              <a:t> (35) de leiding heeft. De sfeer tussen hen is altijd vriendelijk geweest. </a:t>
            </a:r>
            <a:r>
              <a:rPr lang="nl-NL" sz="1200" dirty="0" err="1"/>
              <a:t>Milio</a:t>
            </a:r>
            <a:r>
              <a:rPr lang="nl-NL" sz="1200" dirty="0"/>
              <a:t> vindt Maya leuk en maakt steeds vaker persoonlijke opmerkingen. Maya heeft geen interesse in </a:t>
            </a:r>
            <a:r>
              <a:rPr lang="nl-NL" sz="1200" dirty="0" err="1"/>
              <a:t>Milio</a:t>
            </a:r>
            <a:r>
              <a:rPr lang="nl-NL" sz="1200" dirty="0"/>
              <a:t>, maar wil de werkrelatie niet verstoren. Daarom stemt ze ermee in om na werktijd iets samen te drinken met </a:t>
            </a:r>
            <a:r>
              <a:rPr lang="nl-NL" sz="1200" dirty="0" err="1"/>
              <a:t>Milio</a:t>
            </a:r>
            <a:r>
              <a:rPr lang="nl-NL" sz="1200" dirty="0"/>
              <a:t>. Tijdens deze afspraak maakt </a:t>
            </a:r>
            <a:r>
              <a:rPr lang="nl-NL" sz="1200" dirty="0" err="1"/>
              <a:t>Milio</a:t>
            </a:r>
            <a:r>
              <a:rPr lang="nl-NL" sz="1200" dirty="0"/>
              <a:t> een avance en zoent Maya. Maya schrikt hiervan, maar laat het toe. </a:t>
            </a:r>
          </a:p>
          <a:p>
            <a:pPr marL="0" indent="0">
              <a:buNone/>
            </a:pPr>
            <a:r>
              <a:rPr lang="nl-NL" sz="1200" b="1" dirty="0"/>
              <a:t>Is hier sprake van consent?</a:t>
            </a:r>
            <a:br>
              <a:rPr lang="nl-NL" sz="1200" b="1" dirty="0"/>
            </a:br>
            <a:r>
              <a:rPr lang="nl-NL" sz="1200" dirty="0"/>
              <a:t>Ja</a:t>
            </a:r>
            <a:br>
              <a:rPr lang="nl-NL" sz="1200" dirty="0"/>
            </a:br>
            <a:r>
              <a:rPr lang="nl-NL" sz="1200" b="1" dirty="0"/>
              <a:t>Nee</a:t>
            </a:r>
          </a:p>
          <a:p>
            <a:pPr marL="0" indent="0">
              <a:buNone/>
            </a:pPr>
            <a:endParaRPr lang="nl-NL" sz="1200" dirty="0"/>
          </a:p>
          <a:p>
            <a:pPr marL="0" indent="0">
              <a:buNone/>
            </a:pPr>
            <a:r>
              <a:rPr lang="nl-NL" sz="1200" b="1" dirty="0"/>
              <a:t>Uitleg: </a:t>
            </a:r>
            <a:r>
              <a:rPr lang="nl-NL" sz="1200" dirty="0"/>
              <a:t>In deze casus is er geen sprake van consent. Een ongelijke machtspositie speelt hierin een belangrijke rol. De positie van </a:t>
            </a:r>
            <a:r>
              <a:rPr lang="nl-NL" sz="1200" dirty="0" err="1"/>
              <a:t>Milio</a:t>
            </a:r>
            <a:r>
              <a:rPr lang="nl-NL" sz="1200" dirty="0"/>
              <a:t> maakt het voor Maya lastiger om ‘nee’ te zeggen tegen zijn avances, omdat dit de werkrelatie zou kunnen verstoren. </a:t>
            </a:r>
            <a:r>
              <a:rPr lang="nl-NL" sz="1200" dirty="0" err="1"/>
              <a:t>Milio</a:t>
            </a:r>
            <a:r>
              <a:rPr lang="nl-NL" sz="1200" dirty="0"/>
              <a:t> pakt dit signaal niet op, terwijl hij ook aan haar had kunnen vragen of zij zich hier wel oké bij voelt. Daarnaast staat hij niet stil bij zijn eigen positie als leidinggevende.</a:t>
            </a:r>
          </a:p>
          <a:p>
            <a:pPr marL="0" indent="0">
              <a:buNone/>
            </a:pPr>
            <a:endParaRPr lang="nl-NL" sz="1200" dirty="0"/>
          </a:p>
          <a:p>
            <a:endParaRPr lang="nl-NL" sz="1200" dirty="0"/>
          </a:p>
        </p:txBody>
      </p:sp>
      <p:sp>
        <p:nvSpPr>
          <p:cNvPr id="4" name="Tijdelijke aanduiding voor datum 3">
            <a:extLst>
              <a:ext uri="{FF2B5EF4-FFF2-40B4-BE49-F238E27FC236}">
                <a16:creationId xmlns:a16="http://schemas.microsoft.com/office/drawing/2014/main" id="{6103631B-0475-E9F1-C522-CEAE9FA56545}"/>
              </a:ext>
            </a:extLst>
          </p:cNvPr>
          <p:cNvSpPr>
            <a:spLocks noGrp="1"/>
          </p:cNvSpPr>
          <p:nvPr>
            <p:ph type="dt" sz="half" idx="10"/>
          </p:nvPr>
        </p:nvSpPr>
        <p:spPr/>
        <p:txBody>
          <a:bodyPr/>
          <a:lstStyle/>
          <a:p>
            <a:fld id="{30ED0C68-4912-4E26-A338-5A8B63E4C64E}" type="datetime1">
              <a:rPr lang="nl-NL" smtClean="0"/>
              <a:t>18-3-2025</a:t>
            </a:fld>
            <a:endParaRPr lang="nl-NL"/>
          </a:p>
        </p:txBody>
      </p:sp>
      <p:sp>
        <p:nvSpPr>
          <p:cNvPr id="5" name="Tijdelijke aanduiding voor voettekst 4">
            <a:extLst>
              <a:ext uri="{FF2B5EF4-FFF2-40B4-BE49-F238E27FC236}">
                <a16:creationId xmlns:a16="http://schemas.microsoft.com/office/drawing/2014/main" id="{C64FF5F9-1187-2220-455E-787C76A5E0A3}"/>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72307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E6329-7EA3-61D2-F1FC-98753ED89085}"/>
              </a:ext>
            </a:extLst>
          </p:cNvPr>
          <p:cNvSpPr>
            <a:spLocks noGrp="1"/>
          </p:cNvSpPr>
          <p:nvPr>
            <p:ph type="title"/>
          </p:nvPr>
        </p:nvSpPr>
        <p:spPr>
          <a:xfrm>
            <a:off x="1871992" y="421467"/>
            <a:ext cx="5543549" cy="612000"/>
          </a:xfrm>
        </p:spPr>
        <p:txBody>
          <a:bodyPr/>
          <a:lstStyle/>
          <a:p>
            <a:r>
              <a:rPr lang="nl-NL" dirty="0"/>
              <a:t>4A: Vrienden</a:t>
            </a:r>
            <a:br>
              <a:rPr lang="nl-NL" dirty="0"/>
            </a:br>
            <a:endParaRPr lang="nl-NL" dirty="0"/>
          </a:p>
        </p:txBody>
      </p:sp>
      <p:sp>
        <p:nvSpPr>
          <p:cNvPr id="3" name="Tijdelijke aanduiding voor inhoud 2">
            <a:extLst>
              <a:ext uri="{FF2B5EF4-FFF2-40B4-BE49-F238E27FC236}">
                <a16:creationId xmlns:a16="http://schemas.microsoft.com/office/drawing/2014/main" id="{37A55502-E6DA-38B0-0B8C-8D098B641263}"/>
              </a:ext>
            </a:extLst>
          </p:cNvPr>
          <p:cNvSpPr>
            <a:spLocks noGrp="1"/>
          </p:cNvSpPr>
          <p:nvPr>
            <p:ph idx="1"/>
          </p:nvPr>
        </p:nvSpPr>
        <p:spPr>
          <a:xfrm>
            <a:off x="1871998" y="795150"/>
            <a:ext cx="5543546" cy="3096000"/>
          </a:xfrm>
        </p:spPr>
        <p:txBody>
          <a:bodyPr/>
          <a:lstStyle/>
          <a:p>
            <a:pPr marL="0" indent="0">
              <a:buNone/>
            </a:pPr>
            <a:r>
              <a:rPr lang="nl-NL" sz="1200" dirty="0"/>
              <a:t>Tessa (22) en Sam (21) zijn al jaren goede vrienden. Tijdens een huisfeestje merkt een groep vrienden op hoe goed ze bij elkaar passen en moedigen ze Tessa aan om met Sam te zoenen. Hoewel ze twijfelt, voelt ze zelf ook een sterke aantrekkingskracht naar Sam. Op de dansvloer in de woonkamer zoekt ze toenadering door Sam subtiel aan te raken. Hij deinst niet terug, waardoor Tessa de moed verzamelt om te vragen: 'Mag ik je zoenen?' Sam zegt meteen enthousiast 'ja', en ze zoenen elkaar.</a:t>
            </a:r>
          </a:p>
          <a:p>
            <a:pPr marL="0" indent="0">
              <a:buNone/>
            </a:pPr>
            <a:r>
              <a:rPr lang="nl-NL" sz="1200" b="1" dirty="0"/>
              <a:t>Is hier sprake van consent?</a:t>
            </a:r>
          </a:p>
          <a:p>
            <a:pPr marL="0" indent="0">
              <a:buNone/>
            </a:pPr>
            <a:r>
              <a:rPr lang="nl-NL" sz="1200" b="1" dirty="0"/>
              <a:t>Ja </a:t>
            </a:r>
          </a:p>
          <a:p>
            <a:pPr marL="0" indent="0">
              <a:buNone/>
            </a:pPr>
            <a:r>
              <a:rPr lang="nl-NL" sz="1200" dirty="0"/>
              <a:t>Nee</a:t>
            </a:r>
            <a:br>
              <a:rPr lang="nl-NL" sz="1200" dirty="0"/>
            </a:br>
            <a:endParaRPr lang="nl-NL" sz="1200" dirty="0"/>
          </a:p>
          <a:p>
            <a:pPr marL="0" indent="0">
              <a:buNone/>
            </a:pPr>
            <a:r>
              <a:rPr lang="nl-NL" sz="1200" b="1" dirty="0"/>
              <a:t>Uitleg: </a:t>
            </a:r>
            <a:r>
              <a:rPr lang="nl-NL" sz="1200" dirty="0"/>
              <a:t>Ondanks de invloed van vrienden, checkte Tessa de lichaamstaal van Sam waarna ze vroeg of ze hem mocht zoenen. Deze enthousiaste ja, zorgde ervoor dat ze beiden instemden. Het was ongelijkwaardig geweest als Tessa Sam had gezoend zonder echt in te checken, of door Sam zo maar te zoenen zonder te vragen. </a:t>
            </a:r>
          </a:p>
          <a:p>
            <a:pPr marL="0" indent="0">
              <a:buNone/>
            </a:pPr>
            <a:endParaRPr lang="nl-NL" sz="1200" dirty="0"/>
          </a:p>
          <a:p>
            <a:endParaRPr lang="nl-NL" sz="1200" dirty="0"/>
          </a:p>
        </p:txBody>
      </p:sp>
      <p:sp>
        <p:nvSpPr>
          <p:cNvPr id="4" name="Tijdelijke aanduiding voor datum 3">
            <a:extLst>
              <a:ext uri="{FF2B5EF4-FFF2-40B4-BE49-F238E27FC236}">
                <a16:creationId xmlns:a16="http://schemas.microsoft.com/office/drawing/2014/main" id="{775DDA66-C425-AC24-2445-0567853E3E99}"/>
              </a:ext>
            </a:extLst>
          </p:cNvPr>
          <p:cNvSpPr>
            <a:spLocks noGrp="1"/>
          </p:cNvSpPr>
          <p:nvPr>
            <p:ph type="dt" sz="half" idx="10"/>
          </p:nvPr>
        </p:nvSpPr>
        <p:spPr/>
        <p:txBody>
          <a:bodyPr/>
          <a:lstStyle/>
          <a:p>
            <a:fld id="{8DB5ED76-D91E-4973-9502-D735F6CD6908}" type="datetime1">
              <a:rPr lang="nl-NL" smtClean="0"/>
              <a:t>18-3-2025</a:t>
            </a:fld>
            <a:endParaRPr lang="nl-NL"/>
          </a:p>
        </p:txBody>
      </p:sp>
      <p:sp>
        <p:nvSpPr>
          <p:cNvPr id="5" name="Tijdelijke aanduiding voor voettekst 4">
            <a:extLst>
              <a:ext uri="{FF2B5EF4-FFF2-40B4-BE49-F238E27FC236}">
                <a16:creationId xmlns:a16="http://schemas.microsoft.com/office/drawing/2014/main" id="{31BB3FEF-2468-0EAA-0D5F-E5EC89597802}"/>
              </a:ext>
            </a:extLst>
          </p:cNvPr>
          <p:cNvSpPr>
            <a:spLocks noGrp="1"/>
          </p:cNvSpPr>
          <p:nvPr>
            <p:ph type="ftr" sz="quarter" idx="11"/>
          </p:nvPr>
        </p:nvSpPr>
        <p:spPr/>
        <p:txBody>
          <a:bodyPr/>
          <a:lstStyle/>
          <a:p>
            <a:r>
              <a:rPr lang="nl-NL" dirty="0"/>
              <a:t>Check je consent?!</a:t>
            </a:r>
          </a:p>
        </p:txBody>
      </p:sp>
    </p:spTree>
    <p:extLst>
      <p:ext uri="{BB962C8B-B14F-4D97-AF65-F5344CB8AC3E}">
        <p14:creationId xmlns:p14="http://schemas.microsoft.com/office/powerpoint/2010/main" val="317912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E276FF5-6302-C618-053C-37D565DFFD5E}"/>
              </a:ext>
            </a:extLst>
          </p:cNvPr>
          <p:cNvSpPr>
            <a:spLocks noGrp="1"/>
          </p:cNvSpPr>
          <p:nvPr>
            <p:ph type="dt" sz="half" idx="10"/>
          </p:nvPr>
        </p:nvSpPr>
        <p:spPr/>
        <p:txBody>
          <a:bodyPr/>
          <a:lstStyle/>
          <a:p>
            <a:fld id="{7F3AA337-7322-46D8-999D-B518B942BD57}" type="datetime1">
              <a:rPr lang="nl-NL" smtClean="0"/>
              <a:t>18-3-2025</a:t>
            </a:fld>
            <a:endParaRPr lang="nl-NL"/>
          </a:p>
        </p:txBody>
      </p:sp>
      <p:sp>
        <p:nvSpPr>
          <p:cNvPr id="5" name="Tijdelijke aanduiding voor voettekst 4">
            <a:extLst>
              <a:ext uri="{FF2B5EF4-FFF2-40B4-BE49-F238E27FC236}">
                <a16:creationId xmlns:a16="http://schemas.microsoft.com/office/drawing/2014/main" id="{F018E272-662A-56E7-115B-1E64A215D3EC}"/>
              </a:ext>
            </a:extLst>
          </p:cNvPr>
          <p:cNvSpPr>
            <a:spLocks noGrp="1"/>
          </p:cNvSpPr>
          <p:nvPr>
            <p:ph type="ftr" sz="quarter" idx="11"/>
          </p:nvPr>
        </p:nvSpPr>
        <p:spPr/>
        <p:txBody>
          <a:bodyPr/>
          <a:lstStyle/>
          <a:p>
            <a:r>
              <a:rPr lang="nl-NL"/>
              <a:t>Check je consent?!</a:t>
            </a:r>
            <a:endParaRPr lang="nl-NL" dirty="0"/>
          </a:p>
        </p:txBody>
      </p:sp>
      <p:sp>
        <p:nvSpPr>
          <p:cNvPr id="7" name="Titel 6">
            <a:extLst>
              <a:ext uri="{FF2B5EF4-FFF2-40B4-BE49-F238E27FC236}">
                <a16:creationId xmlns:a16="http://schemas.microsoft.com/office/drawing/2014/main" id="{6F1AA1AF-36F1-15B9-78EF-F0AEC2F96DA8}"/>
              </a:ext>
            </a:extLst>
          </p:cNvPr>
          <p:cNvSpPr>
            <a:spLocks noGrp="1"/>
          </p:cNvSpPr>
          <p:nvPr>
            <p:ph type="ctrTitle"/>
          </p:nvPr>
        </p:nvSpPr>
        <p:spPr>
          <a:xfrm>
            <a:off x="1873405" y="1728000"/>
            <a:ext cx="6168792" cy="2592000"/>
          </a:xfrm>
        </p:spPr>
        <p:txBody>
          <a:bodyPr/>
          <a:lstStyle/>
          <a:p>
            <a:r>
              <a:rPr lang="nl-NL" dirty="0"/>
              <a:t>Nu in de praktijk: hoe check jij consent? </a:t>
            </a:r>
          </a:p>
        </p:txBody>
      </p:sp>
      <p:sp>
        <p:nvSpPr>
          <p:cNvPr id="8" name="Ondertitel 7">
            <a:extLst>
              <a:ext uri="{FF2B5EF4-FFF2-40B4-BE49-F238E27FC236}">
                <a16:creationId xmlns:a16="http://schemas.microsoft.com/office/drawing/2014/main" id="{FF3BCDF3-9B0D-A9CD-10DC-36F2A8B563D1}"/>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2970208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282EDD4-9E24-28CE-7E0B-5F377ED72B28}"/>
              </a:ext>
            </a:extLst>
          </p:cNvPr>
          <p:cNvSpPr>
            <a:spLocks noGrp="1"/>
          </p:cNvSpPr>
          <p:nvPr>
            <p:ph type="title"/>
          </p:nvPr>
        </p:nvSpPr>
        <p:spPr/>
        <p:txBody>
          <a:bodyPr/>
          <a:lstStyle/>
          <a:p>
            <a:r>
              <a:rPr lang="nl-NL" dirty="0"/>
              <a:t>Uitleg consentvaardigheidskaarten </a:t>
            </a:r>
          </a:p>
        </p:txBody>
      </p:sp>
      <p:sp>
        <p:nvSpPr>
          <p:cNvPr id="8" name="Tijdelijke aanduiding voor inhoud 7">
            <a:extLst>
              <a:ext uri="{FF2B5EF4-FFF2-40B4-BE49-F238E27FC236}">
                <a16:creationId xmlns:a16="http://schemas.microsoft.com/office/drawing/2014/main" id="{5FF90F14-CA07-ECF3-41CA-FB0AE7690630}"/>
              </a:ext>
            </a:extLst>
          </p:cNvPr>
          <p:cNvSpPr>
            <a:spLocks noGrp="1"/>
          </p:cNvSpPr>
          <p:nvPr>
            <p:ph idx="1"/>
          </p:nvPr>
        </p:nvSpPr>
        <p:spPr>
          <a:xfrm>
            <a:off x="1871995" y="1152001"/>
            <a:ext cx="5934818" cy="3451498"/>
          </a:xfrm>
        </p:spPr>
        <p:txBody>
          <a:bodyPr/>
          <a:lstStyle/>
          <a:p>
            <a:pPr>
              <a:lnSpc>
                <a:spcPct val="100000"/>
              </a:lnSpc>
              <a:spcAft>
                <a:spcPts val="800"/>
              </a:spcAft>
              <a:tabLst>
                <a:tab pos="215900" algn="l"/>
                <a:tab pos="431800" algn="l"/>
              </a:tabLst>
            </a:pPr>
            <a:r>
              <a:rPr lang="nl-NL" sz="1400" dirty="0">
                <a:effectLst/>
                <a:latin typeface="Roboto Regular"/>
                <a:ea typeface="Roboto Regular"/>
                <a:cs typeface="Times New Roman" panose="02020603050405020304" pitchFamily="18" charset="0"/>
              </a:rPr>
              <a:t>Voor jullie liggen vier consentvaardigheidskaarten.</a:t>
            </a:r>
          </a:p>
          <a:p>
            <a:pPr>
              <a:lnSpc>
                <a:spcPct val="100000"/>
              </a:lnSpc>
              <a:spcAft>
                <a:spcPts val="800"/>
              </a:spcAft>
              <a:tabLst>
                <a:tab pos="215900" algn="l"/>
                <a:tab pos="431800" algn="l"/>
              </a:tabLst>
            </a:pPr>
            <a:r>
              <a:rPr lang="nl-NL" sz="1400" dirty="0">
                <a:effectLst/>
                <a:latin typeface="Roboto Regular"/>
                <a:ea typeface="Roboto Regular"/>
                <a:cs typeface="Times New Roman" panose="02020603050405020304" pitchFamily="18" charset="0"/>
              </a:rPr>
              <a:t>Een lid pakt per ronde één kaart.</a:t>
            </a:r>
          </a:p>
          <a:p>
            <a:pPr>
              <a:lnSpc>
                <a:spcPct val="100000"/>
              </a:lnSpc>
              <a:spcAft>
                <a:spcPts val="800"/>
              </a:spcAft>
              <a:tabLst>
                <a:tab pos="215900" algn="l"/>
                <a:tab pos="431800" algn="l"/>
              </a:tabLst>
            </a:pPr>
            <a:r>
              <a:rPr lang="nl-NL" sz="1400" dirty="0">
                <a:effectLst/>
                <a:latin typeface="Roboto Regular"/>
                <a:ea typeface="Roboto Regular"/>
                <a:cs typeface="Times New Roman" panose="02020603050405020304" pitchFamily="18" charset="0"/>
              </a:rPr>
              <a:t>De persoon die de kaart pakt, leest de situatie hardop voor en vertelt hoe hij of zij de situatie zou aanpakken. Als gewenst mag de deelnemer meer context geven bij de situatie.</a:t>
            </a:r>
          </a:p>
          <a:p>
            <a:pPr>
              <a:lnSpc>
                <a:spcPct val="100000"/>
              </a:lnSpc>
              <a:spcAft>
                <a:spcPts val="800"/>
              </a:spcAft>
              <a:tabLst>
                <a:tab pos="215900" algn="l"/>
                <a:tab pos="431800" algn="l"/>
              </a:tabLst>
            </a:pPr>
            <a:r>
              <a:rPr lang="nl-NL" sz="1400" dirty="0">
                <a:effectLst/>
                <a:latin typeface="Roboto Regular"/>
                <a:ea typeface="Roboto Regular"/>
                <a:cs typeface="Times New Roman" panose="02020603050405020304" pitchFamily="18" charset="0"/>
              </a:rPr>
              <a:t>Na het bespreken van de situatie pakt een ander lid een kaart en bespreekt de situatie, totdat alle kaarten gespeeld zijn.</a:t>
            </a:r>
          </a:p>
          <a:p>
            <a:pPr>
              <a:lnSpc>
                <a:spcPct val="100000"/>
              </a:lnSpc>
              <a:spcAft>
                <a:spcPts val="800"/>
              </a:spcAft>
              <a:tabLst>
                <a:tab pos="215900" algn="l"/>
                <a:tab pos="431800" algn="l"/>
              </a:tabLst>
            </a:pPr>
            <a:r>
              <a:rPr lang="nl-NL" sz="1400" dirty="0">
                <a:effectLst/>
                <a:latin typeface="Roboto Regular"/>
                <a:ea typeface="Roboto Regular"/>
                <a:cs typeface="Times New Roman" panose="02020603050405020304" pitchFamily="18" charset="0"/>
              </a:rPr>
              <a:t>Optioneel: je mag de situatie naspelen met een groepslid. Je speelt alleen na hoe je consent checkt. Jullie hoeven elkaar niet aan te raken of te zoenen.</a:t>
            </a:r>
          </a:p>
          <a:p>
            <a:pPr>
              <a:lnSpc>
                <a:spcPct val="100000"/>
              </a:lnSpc>
              <a:spcAft>
                <a:spcPts val="800"/>
              </a:spcAft>
              <a:tabLst>
                <a:tab pos="215900" algn="l"/>
                <a:tab pos="431800" algn="l"/>
              </a:tabLst>
            </a:pPr>
            <a:r>
              <a:rPr lang="nl-NL" sz="1400" dirty="0">
                <a:effectLst/>
                <a:latin typeface="Roboto Regular"/>
                <a:ea typeface="Roboto Regular"/>
                <a:cs typeface="Times New Roman" panose="02020603050405020304" pitchFamily="18" charset="0"/>
              </a:rPr>
              <a:t>Na afloop worden de situaties klassikaal besproken.</a:t>
            </a:r>
          </a:p>
          <a:p>
            <a:pPr>
              <a:lnSpc>
                <a:spcPct val="100000"/>
              </a:lnSpc>
              <a:spcAft>
                <a:spcPts val="800"/>
              </a:spcAft>
              <a:tabLst>
                <a:tab pos="215900" algn="l"/>
                <a:tab pos="431800" algn="l"/>
              </a:tabLst>
            </a:pPr>
            <a:r>
              <a:rPr lang="nl-NL" sz="1400" dirty="0">
                <a:effectLst/>
                <a:latin typeface="Roboto Regular"/>
                <a:ea typeface="Roboto Regular"/>
                <a:cs typeface="Times New Roman" panose="02020603050405020304" pitchFamily="18" charset="0"/>
              </a:rPr>
              <a:t>Jullie hebben maximaal 10 minuten.</a:t>
            </a:r>
          </a:p>
        </p:txBody>
      </p:sp>
      <p:sp>
        <p:nvSpPr>
          <p:cNvPr id="2" name="Tijdelijke aanduiding voor datum 1">
            <a:extLst>
              <a:ext uri="{FF2B5EF4-FFF2-40B4-BE49-F238E27FC236}">
                <a16:creationId xmlns:a16="http://schemas.microsoft.com/office/drawing/2014/main" id="{93A4369E-5705-6691-896A-012102946A36}"/>
              </a:ext>
            </a:extLst>
          </p:cNvPr>
          <p:cNvSpPr>
            <a:spLocks noGrp="1"/>
          </p:cNvSpPr>
          <p:nvPr>
            <p:ph type="dt" sz="half" idx="10"/>
          </p:nvPr>
        </p:nvSpPr>
        <p:spPr/>
        <p:txBody>
          <a:bodyPr/>
          <a:lstStyle/>
          <a:p>
            <a:fld id="{4A10F2F0-9FA7-4F3A-945F-1497DF83867D}" type="datetime1">
              <a:rPr lang="nl-NL" smtClean="0"/>
              <a:t>18-3-2025</a:t>
            </a:fld>
            <a:endParaRPr lang="nl-NL"/>
          </a:p>
        </p:txBody>
      </p:sp>
      <p:sp>
        <p:nvSpPr>
          <p:cNvPr id="3" name="Tijdelijke aanduiding voor voettekst 2">
            <a:extLst>
              <a:ext uri="{FF2B5EF4-FFF2-40B4-BE49-F238E27FC236}">
                <a16:creationId xmlns:a16="http://schemas.microsoft.com/office/drawing/2014/main" id="{2F3B53BD-776C-5BDC-CF50-4F0166C67034}"/>
              </a:ext>
            </a:extLst>
          </p:cNvPr>
          <p:cNvSpPr>
            <a:spLocks noGrp="1"/>
          </p:cNvSpPr>
          <p:nvPr>
            <p:ph type="ftr" sz="quarter" idx="11"/>
          </p:nvPr>
        </p:nvSpPr>
        <p:spPr/>
        <p:txBody>
          <a:bodyPr/>
          <a:lstStyle/>
          <a:p>
            <a:r>
              <a:rPr lang="nl-NL"/>
              <a:t>Check je consent?!</a:t>
            </a:r>
            <a:endParaRPr lang="nl-NL" dirty="0"/>
          </a:p>
        </p:txBody>
      </p:sp>
    </p:spTree>
    <p:extLst>
      <p:ext uri="{BB962C8B-B14F-4D97-AF65-F5344CB8AC3E}">
        <p14:creationId xmlns:p14="http://schemas.microsoft.com/office/powerpoint/2010/main" val="2272200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B60A4-71E0-05D1-63F1-3CEC1A3D51DF}"/>
              </a:ext>
            </a:extLst>
          </p:cNvPr>
          <p:cNvSpPr>
            <a:spLocks noGrp="1"/>
          </p:cNvSpPr>
          <p:nvPr>
            <p:ph type="title"/>
          </p:nvPr>
        </p:nvSpPr>
        <p:spPr/>
        <p:txBody>
          <a:bodyPr/>
          <a:lstStyle/>
          <a:p>
            <a:r>
              <a:rPr lang="nl-NL" dirty="0"/>
              <a:t>Plenaire bespreking</a:t>
            </a:r>
          </a:p>
        </p:txBody>
      </p:sp>
      <p:sp>
        <p:nvSpPr>
          <p:cNvPr id="3" name="Tijdelijke aanduiding voor inhoud 2">
            <a:extLst>
              <a:ext uri="{FF2B5EF4-FFF2-40B4-BE49-F238E27FC236}">
                <a16:creationId xmlns:a16="http://schemas.microsoft.com/office/drawing/2014/main" id="{D0769457-6268-2982-86C0-4ED1F17AD025}"/>
              </a:ext>
            </a:extLst>
          </p:cNvPr>
          <p:cNvSpPr>
            <a:spLocks noGrp="1"/>
          </p:cNvSpPr>
          <p:nvPr>
            <p:ph idx="1"/>
          </p:nvPr>
        </p:nvSpPr>
        <p:spPr/>
        <p:txBody>
          <a:bodyPr/>
          <a:lstStyle/>
          <a:p>
            <a:r>
              <a:rPr lang="nl-NL" sz="1800" dirty="0"/>
              <a:t>Hoe ging het? </a:t>
            </a:r>
          </a:p>
          <a:p>
            <a:r>
              <a:rPr lang="nl-NL" sz="1800" dirty="0"/>
              <a:t>Wat ging goed?</a:t>
            </a:r>
          </a:p>
          <a:p>
            <a:r>
              <a:rPr lang="nl-NL" sz="1800" dirty="0"/>
              <a:t>Wat kan beter volgens jullie?</a:t>
            </a:r>
          </a:p>
          <a:p>
            <a:r>
              <a:rPr lang="nl-NL" sz="1800" dirty="0"/>
              <a:t>Welke situaties waren herkenbaar?</a:t>
            </a:r>
          </a:p>
          <a:p>
            <a:r>
              <a:rPr lang="nl-NL" sz="1800" dirty="0"/>
              <a:t>Wat heb je uit deze oefening gehaald en wat neem je hiervan mee?</a:t>
            </a:r>
          </a:p>
          <a:p>
            <a:r>
              <a:rPr lang="nl-NL" sz="1800" dirty="0"/>
              <a:t>Hebben jullie nog overige punten of vragen? </a:t>
            </a:r>
          </a:p>
          <a:p>
            <a:endParaRPr lang="nl-NL" dirty="0"/>
          </a:p>
        </p:txBody>
      </p:sp>
      <p:sp>
        <p:nvSpPr>
          <p:cNvPr id="4" name="Tijdelijke aanduiding voor datum 3">
            <a:extLst>
              <a:ext uri="{FF2B5EF4-FFF2-40B4-BE49-F238E27FC236}">
                <a16:creationId xmlns:a16="http://schemas.microsoft.com/office/drawing/2014/main" id="{9E3A782A-A9B6-7A02-B242-07D92B14D0EE}"/>
              </a:ext>
            </a:extLst>
          </p:cNvPr>
          <p:cNvSpPr>
            <a:spLocks noGrp="1"/>
          </p:cNvSpPr>
          <p:nvPr>
            <p:ph type="dt" sz="half" idx="10"/>
          </p:nvPr>
        </p:nvSpPr>
        <p:spPr/>
        <p:txBody>
          <a:bodyPr/>
          <a:lstStyle/>
          <a:p>
            <a:fld id="{701413CA-AF71-4C23-B7CB-6E9EAB233303}" type="datetime1">
              <a:rPr lang="nl-NL" smtClean="0"/>
              <a:t>18-3-2025</a:t>
            </a:fld>
            <a:endParaRPr lang="nl-NL"/>
          </a:p>
        </p:txBody>
      </p:sp>
      <p:sp>
        <p:nvSpPr>
          <p:cNvPr id="5" name="Tijdelijke aanduiding voor voettekst 4">
            <a:extLst>
              <a:ext uri="{FF2B5EF4-FFF2-40B4-BE49-F238E27FC236}">
                <a16:creationId xmlns:a16="http://schemas.microsoft.com/office/drawing/2014/main" id="{08FE6E89-BA00-6486-0303-0984CD8C8DA4}"/>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322692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afbeelding 13" descr="Afbeelding met persoon, kleding, Menselijk gezicht, buitenshuis&#10;&#10;Automatisch gegenereerde beschrijving">
            <a:extLst>
              <a:ext uri="{FF2B5EF4-FFF2-40B4-BE49-F238E27FC236}">
                <a16:creationId xmlns:a16="http://schemas.microsoft.com/office/drawing/2014/main" id="{25C31F9A-16CF-7E4E-5A9D-2F93F8560AEF}"/>
              </a:ext>
            </a:extLst>
          </p:cNvPr>
          <p:cNvPicPr>
            <a:picLocks noGrp="1" noChangeAspect="1"/>
          </p:cNvPicPr>
          <p:nvPr>
            <p:ph type="pic" idx="1"/>
          </p:nvPr>
        </p:nvPicPr>
        <p:blipFill>
          <a:blip r:embed="rId2"/>
          <a:srcRect t="7813" b="7813"/>
          <a:stretch>
            <a:fillRect/>
          </a:stretch>
        </p:blipFill>
        <p:spPr/>
      </p:pic>
      <p:sp>
        <p:nvSpPr>
          <p:cNvPr id="11" name="Tijdelijke aanduiding voor tekst 10">
            <a:extLst>
              <a:ext uri="{FF2B5EF4-FFF2-40B4-BE49-F238E27FC236}">
                <a16:creationId xmlns:a16="http://schemas.microsoft.com/office/drawing/2014/main" id="{1F1252A5-124E-BAF1-637F-FA3E28FF384F}"/>
              </a:ext>
            </a:extLst>
          </p:cNvPr>
          <p:cNvSpPr>
            <a:spLocks noGrp="1"/>
          </p:cNvSpPr>
          <p:nvPr>
            <p:ph type="body" sz="half" idx="2"/>
          </p:nvPr>
        </p:nvSpPr>
        <p:spPr/>
        <p:txBody>
          <a:bodyPr/>
          <a:lstStyle/>
          <a:p>
            <a:endParaRPr lang="nl-NL"/>
          </a:p>
        </p:txBody>
      </p:sp>
      <p:sp>
        <p:nvSpPr>
          <p:cNvPr id="9" name="Titel 8">
            <a:extLst>
              <a:ext uri="{FF2B5EF4-FFF2-40B4-BE49-F238E27FC236}">
                <a16:creationId xmlns:a16="http://schemas.microsoft.com/office/drawing/2014/main" id="{9D0E2A1B-EDD5-0C48-FFD2-040E240453D4}"/>
              </a:ext>
            </a:extLst>
          </p:cNvPr>
          <p:cNvSpPr>
            <a:spLocks noGrp="1"/>
          </p:cNvSpPr>
          <p:nvPr>
            <p:ph type="ctrTitle"/>
          </p:nvPr>
        </p:nvSpPr>
        <p:spPr/>
        <p:txBody>
          <a:bodyPr/>
          <a:lstStyle/>
          <a:p>
            <a:r>
              <a:rPr lang="nl-NL" dirty="0"/>
              <a:t>Bedankt!</a:t>
            </a:r>
          </a:p>
        </p:txBody>
      </p:sp>
      <p:sp>
        <p:nvSpPr>
          <p:cNvPr id="12" name="Ondertitel 11">
            <a:extLst>
              <a:ext uri="{FF2B5EF4-FFF2-40B4-BE49-F238E27FC236}">
                <a16:creationId xmlns:a16="http://schemas.microsoft.com/office/drawing/2014/main" id="{CD533DAE-DBED-0BCE-314E-86116543B44E}"/>
              </a:ext>
            </a:extLst>
          </p:cNvPr>
          <p:cNvSpPr>
            <a:spLocks noGrp="1"/>
          </p:cNvSpPr>
          <p:nvPr>
            <p:ph type="subTitle" idx="10"/>
          </p:nvPr>
        </p:nvSpPr>
        <p:spPr/>
        <p:txBody>
          <a:bodyPr/>
          <a:lstStyle/>
          <a:p>
            <a:endParaRPr lang="nl-NL"/>
          </a:p>
        </p:txBody>
      </p:sp>
      <p:sp>
        <p:nvSpPr>
          <p:cNvPr id="4" name="Tijdelijke aanduiding voor datum 3">
            <a:extLst>
              <a:ext uri="{FF2B5EF4-FFF2-40B4-BE49-F238E27FC236}">
                <a16:creationId xmlns:a16="http://schemas.microsoft.com/office/drawing/2014/main" id="{10A7E4C3-D49C-9F09-4AEB-27BC1D43D522}"/>
              </a:ext>
            </a:extLst>
          </p:cNvPr>
          <p:cNvSpPr>
            <a:spLocks noGrp="1"/>
          </p:cNvSpPr>
          <p:nvPr>
            <p:ph type="dt" sz="half" idx="4294967295"/>
          </p:nvPr>
        </p:nvSpPr>
        <p:spPr>
          <a:xfrm>
            <a:off x="0" y="4751388"/>
            <a:ext cx="1079500" cy="180975"/>
          </a:xfrm>
        </p:spPr>
        <p:txBody>
          <a:bodyPr/>
          <a:lstStyle/>
          <a:p>
            <a:fld id="{B250927C-6051-4D35-B178-7E66681CCFAF}" type="datetime1">
              <a:rPr lang="nl-NL" smtClean="0"/>
              <a:t>18-3-2025</a:t>
            </a:fld>
            <a:endParaRPr lang="nl-NL"/>
          </a:p>
        </p:txBody>
      </p:sp>
      <p:sp>
        <p:nvSpPr>
          <p:cNvPr id="5" name="Tijdelijke aanduiding voor voettekst 4">
            <a:extLst>
              <a:ext uri="{FF2B5EF4-FFF2-40B4-BE49-F238E27FC236}">
                <a16:creationId xmlns:a16="http://schemas.microsoft.com/office/drawing/2014/main" id="{F1B52B8E-E14F-6584-D8A0-19B8DC89A160}"/>
              </a:ext>
            </a:extLst>
          </p:cNvPr>
          <p:cNvSpPr>
            <a:spLocks noGrp="1"/>
          </p:cNvSpPr>
          <p:nvPr>
            <p:ph type="ftr" sz="quarter" idx="4294967295"/>
          </p:nvPr>
        </p:nvSpPr>
        <p:spPr>
          <a:xfrm>
            <a:off x="3600450" y="4751388"/>
            <a:ext cx="5543550" cy="180975"/>
          </a:xfrm>
        </p:spPr>
        <p:txBody>
          <a:bodyPr/>
          <a:lstStyle/>
          <a:p>
            <a:r>
              <a:rPr lang="nl-NL"/>
              <a:t>Check je consent?!</a:t>
            </a:r>
          </a:p>
        </p:txBody>
      </p:sp>
    </p:spTree>
    <p:extLst>
      <p:ext uri="{BB962C8B-B14F-4D97-AF65-F5344CB8AC3E}">
        <p14:creationId xmlns:p14="http://schemas.microsoft.com/office/powerpoint/2010/main" val="322962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EA7B818-D281-AC43-8E67-B18F34FA98DB}"/>
              </a:ext>
            </a:extLst>
          </p:cNvPr>
          <p:cNvSpPr>
            <a:spLocks noGrp="1"/>
          </p:cNvSpPr>
          <p:nvPr>
            <p:ph type="ctrTitle"/>
          </p:nvPr>
        </p:nvSpPr>
        <p:spPr/>
        <p:txBody>
          <a:bodyPr/>
          <a:lstStyle/>
          <a:p>
            <a:r>
              <a:rPr lang="nl-NL" sz="2800" dirty="0"/>
              <a:t>Welke huisregels zullen we afspreken voor deze bijeenkomst?</a:t>
            </a:r>
          </a:p>
        </p:txBody>
      </p:sp>
      <p:sp>
        <p:nvSpPr>
          <p:cNvPr id="10" name="Ondertitel 9">
            <a:extLst>
              <a:ext uri="{FF2B5EF4-FFF2-40B4-BE49-F238E27FC236}">
                <a16:creationId xmlns:a16="http://schemas.microsoft.com/office/drawing/2014/main" id="{FEC58BC4-E31F-C443-B0DC-D8258AD45B4E}"/>
              </a:ext>
            </a:extLst>
          </p:cNvPr>
          <p:cNvSpPr>
            <a:spLocks noGrp="1"/>
          </p:cNvSpPr>
          <p:nvPr>
            <p:ph type="subTitle" idx="1"/>
          </p:nvPr>
        </p:nvSpPr>
        <p:spPr/>
        <p:txBody>
          <a:bodyPr/>
          <a:lstStyle/>
          <a:p>
            <a:endParaRPr lang="nl-NL"/>
          </a:p>
        </p:txBody>
      </p:sp>
      <p:pic>
        <p:nvPicPr>
          <p:cNvPr id="8" name="Tijdelijke aanduiding voor afbeelding 7" descr="Afbeelding met persoon, binnen, baby, bed&#10;&#10;Automatisch gegenereerde beschrijving">
            <a:extLst>
              <a:ext uri="{FF2B5EF4-FFF2-40B4-BE49-F238E27FC236}">
                <a16:creationId xmlns:a16="http://schemas.microsoft.com/office/drawing/2014/main" id="{10AB6AE7-95A3-5845-922C-27692256EE66}"/>
              </a:ext>
            </a:extLst>
          </p:cNvPr>
          <p:cNvPicPr>
            <a:picLocks noGrp="1" noChangeAspect="1"/>
          </p:cNvPicPr>
          <p:nvPr>
            <p:ph type="pic" idx="11"/>
          </p:nvPr>
        </p:nvPicPr>
        <p:blipFill rotWithShape="1">
          <a:blip r:embed="rId3"/>
          <a:srcRect t="94" b="94"/>
          <a:stretch/>
        </p:blipFill>
        <p:spPr/>
      </p:pic>
    </p:spTree>
    <p:extLst>
      <p:ext uri="{BB962C8B-B14F-4D97-AF65-F5344CB8AC3E}">
        <p14:creationId xmlns:p14="http://schemas.microsoft.com/office/powerpoint/2010/main" val="205061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8859B-05EF-22FD-5195-FDD77D0AC470}"/>
              </a:ext>
            </a:extLst>
          </p:cNvPr>
          <p:cNvSpPr>
            <a:spLocks noGrp="1"/>
          </p:cNvSpPr>
          <p:nvPr>
            <p:ph type="title"/>
          </p:nvPr>
        </p:nvSpPr>
        <p:spPr>
          <a:xfrm>
            <a:off x="1872000" y="540001"/>
            <a:ext cx="5543549" cy="612000"/>
          </a:xfrm>
        </p:spPr>
        <p:txBody>
          <a:bodyPr anchor="t">
            <a:normAutofit/>
          </a:bodyPr>
          <a:lstStyle/>
          <a:p>
            <a:r>
              <a:rPr lang="nl-NL" sz="1700" dirty="0"/>
              <a:t>Zien jullie verbanden tussen wat Marije vertelt over consent en jullie eigen associaties ermee?</a:t>
            </a:r>
          </a:p>
        </p:txBody>
      </p:sp>
      <p:pic>
        <p:nvPicPr>
          <p:cNvPr id="8" name="Onlinemedia 7" title="@marijezuurveld X Ben je oké?">
            <a:hlinkClick r:id="" action="ppaction://media"/>
            <a:extLst>
              <a:ext uri="{FF2B5EF4-FFF2-40B4-BE49-F238E27FC236}">
                <a16:creationId xmlns:a16="http://schemas.microsoft.com/office/drawing/2014/main" id="{D0BB88F1-181C-CBE6-AC4B-8E4FE485E126}"/>
              </a:ext>
            </a:extLst>
          </p:cNvPr>
          <p:cNvPicPr>
            <a:picLocks noGrp="1" noRot="1" noChangeAspect="1"/>
          </p:cNvPicPr>
          <p:nvPr>
            <p:ph idx="1"/>
            <a:videoFile r:link="rId1"/>
          </p:nvPr>
        </p:nvPicPr>
        <p:blipFill>
          <a:blip r:embed="rId4"/>
          <a:stretch>
            <a:fillRect/>
          </a:stretch>
        </p:blipFill>
        <p:spPr>
          <a:xfrm>
            <a:off x="1903950" y="1379051"/>
            <a:ext cx="5479646" cy="3096000"/>
          </a:xfrm>
          <a:prstGeom prst="rect">
            <a:avLst/>
          </a:prstGeom>
          <a:noFill/>
        </p:spPr>
      </p:pic>
      <p:sp>
        <p:nvSpPr>
          <p:cNvPr id="4" name="Tijdelijke aanduiding voor datum 3">
            <a:extLst>
              <a:ext uri="{FF2B5EF4-FFF2-40B4-BE49-F238E27FC236}">
                <a16:creationId xmlns:a16="http://schemas.microsoft.com/office/drawing/2014/main" id="{D7EBA8AF-F173-35AC-A559-06ED3AB02AD1}"/>
              </a:ext>
            </a:extLst>
          </p:cNvPr>
          <p:cNvSpPr>
            <a:spLocks noGrp="1"/>
          </p:cNvSpPr>
          <p:nvPr>
            <p:ph type="dt" sz="half" idx="10"/>
          </p:nvPr>
        </p:nvSpPr>
        <p:spPr>
          <a:xfrm>
            <a:off x="720000" y="4752000"/>
            <a:ext cx="1080000" cy="180000"/>
          </a:xfrm>
        </p:spPr>
        <p:txBody>
          <a:bodyPr anchor="t">
            <a:normAutofit/>
          </a:bodyPr>
          <a:lstStyle/>
          <a:p>
            <a:pPr>
              <a:spcAft>
                <a:spcPts val="600"/>
              </a:spcAft>
            </a:pPr>
            <a:fld id="{641FDA0C-7B5C-4459-8E2F-DDF7C509CE31}" type="datetime1">
              <a:rPr lang="nl-NL" smtClean="0"/>
              <a:pPr>
                <a:spcAft>
                  <a:spcPts val="600"/>
                </a:spcAft>
              </a:pPr>
              <a:t>18-3-2025</a:t>
            </a:fld>
            <a:endParaRPr lang="nl-NL"/>
          </a:p>
        </p:txBody>
      </p:sp>
      <p:sp>
        <p:nvSpPr>
          <p:cNvPr id="5" name="Tijdelijke aanduiding voor voettekst 4">
            <a:extLst>
              <a:ext uri="{FF2B5EF4-FFF2-40B4-BE49-F238E27FC236}">
                <a16:creationId xmlns:a16="http://schemas.microsoft.com/office/drawing/2014/main" id="{C609A8FA-3D12-CA6E-F50E-40A88B1FB110}"/>
              </a:ext>
            </a:extLst>
          </p:cNvPr>
          <p:cNvSpPr>
            <a:spLocks noGrp="1"/>
          </p:cNvSpPr>
          <p:nvPr>
            <p:ph type="ftr" sz="quarter" idx="11"/>
          </p:nvPr>
        </p:nvSpPr>
        <p:spPr>
          <a:xfrm>
            <a:off x="1871998" y="4752000"/>
            <a:ext cx="5543543" cy="180000"/>
          </a:xfrm>
        </p:spPr>
        <p:txBody>
          <a:bodyPr anchor="t">
            <a:normAutofit/>
          </a:bodyPr>
          <a:lstStyle/>
          <a:p>
            <a:pPr>
              <a:spcAft>
                <a:spcPts val="600"/>
              </a:spcAft>
            </a:pPr>
            <a:r>
              <a:rPr lang="nl-NL"/>
              <a:t>Check je consent?!</a:t>
            </a:r>
          </a:p>
        </p:txBody>
      </p:sp>
    </p:spTree>
    <p:extLst>
      <p:ext uri="{BB962C8B-B14F-4D97-AF65-F5344CB8AC3E}">
        <p14:creationId xmlns:p14="http://schemas.microsoft.com/office/powerpoint/2010/main" val="55273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330828B-16FB-F60B-E68E-5608C46380DE}"/>
              </a:ext>
            </a:extLst>
          </p:cNvPr>
          <p:cNvSpPr>
            <a:spLocks noGrp="1"/>
          </p:cNvSpPr>
          <p:nvPr>
            <p:ph type="dt" sz="half" idx="10"/>
          </p:nvPr>
        </p:nvSpPr>
        <p:spPr/>
        <p:txBody>
          <a:bodyPr/>
          <a:lstStyle/>
          <a:p>
            <a:fld id="{318B7D7D-C945-4D22-BF53-51BE8AAF682B}" type="datetime1">
              <a:rPr lang="nl-NL" smtClean="0"/>
              <a:t>18-3-2025</a:t>
            </a:fld>
            <a:endParaRPr lang="nl-NL"/>
          </a:p>
        </p:txBody>
      </p:sp>
      <p:sp>
        <p:nvSpPr>
          <p:cNvPr id="5" name="Tijdelijke aanduiding voor voettekst 4">
            <a:extLst>
              <a:ext uri="{FF2B5EF4-FFF2-40B4-BE49-F238E27FC236}">
                <a16:creationId xmlns:a16="http://schemas.microsoft.com/office/drawing/2014/main" id="{CFA97774-18C5-26AA-31AB-3638CE14648A}"/>
              </a:ext>
            </a:extLst>
          </p:cNvPr>
          <p:cNvSpPr>
            <a:spLocks noGrp="1"/>
          </p:cNvSpPr>
          <p:nvPr>
            <p:ph type="ftr" sz="quarter" idx="11"/>
          </p:nvPr>
        </p:nvSpPr>
        <p:spPr/>
        <p:txBody>
          <a:bodyPr/>
          <a:lstStyle/>
          <a:p>
            <a:r>
              <a:rPr lang="nl-NL"/>
              <a:t>Check je consent?!</a:t>
            </a:r>
          </a:p>
        </p:txBody>
      </p:sp>
      <p:sp>
        <p:nvSpPr>
          <p:cNvPr id="7" name="Titel 6">
            <a:extLst>
              <a:ext uri="{FF2B5EF4-FFF2-40B4-BE49-F238E27FC236}">
                <a16:creationId xmlns:a16="http://schemas.microsoft.com/office/drawing/2014/main" id="{532F9625-1353-9D56-6A11-6C36A8C0B3CD}"/>
              </a:ext>
            </a:extLst>
          </p:cNvPr>
          <p:cNvSpPr>
            <a:spLocks noGrp="1"/>
          </p:cNvSpPr>
          <p:nvPr>
            <p:ph type="ctrTitle"/>
          </p:nvPr>
        </p:nvSpPr>
        <p:spPr>
          <a:xfrm>
            <a:off x="1871998" y="864654"/>
            <a:ext cx="5544000" cy="2592000"/>
          </a:xfrm>
        </p:spPr>
        <p:txBody>
          <a:bodyPr/>
          <a:lstStyle/>
          <a:p>
            <a:r>
              <a:rPr lang="nl-NL" dirty="0"/>
              <a:t>Check je consent?! quiz</a:t>
            </a:r>
          </a:p>
        </p:txBody>
      </p:sp>
      <p:sp>
        <p:nvSpPr>
          <p:cNvPr id="8" name="Ondertitel 7">
            <a:extLst>
              <a:ext uri="{FF2B5EF4-FFF2-40B4-BE49-F238E27FC236}">
                <a16:creationId xmlns:a16="http://schemas.microsoft.com/office/drawing/2014/main" id="{490DF24E-D931-8A5E-E522-5178D388A8A3}"/>
              </a:ext>
            </a:extLst>
          </p:cNvPr>
          <p:cNvSpPr>
            <a:spLocks noGrp="1"/>
          </p:cNvSpPr>
          <p:nvPr>
            <p:ph type="subTitle" idx="1"/>
          </p:nvPr>
        </p:nvSpPr>
        <p:spPr>
          <a:xfrm>
            <a:off x="1950199" y="3584473"/>
            <a:ext cx="5544000" cy="432000"/>
          </a:xfrm>
        </p:spPr>
        <p:txBody>
          <a:bodyPr/>
          <a:lstStyle/>
          <a:p>
            <a:r>
              <a:rPr lang="nl-NL" sz="1400" dirty="0">
                <a:latin typeface="Roboto"/>
                <a:ea typeface="Roboto"/>
                <a:cs typeface="Roboto"/>
              </a:rPr>
              <a:t>Bronnen: </a:t>
            </a:r>
          </a:p>
          <a:p>
            <a:r>
              <a:rPr lang="nl-NL" sz="1400" dirty="0">
                <a:latin typeface="Roboto"/>
                <a:ea typeface="Roboto"/>
                <a:cs typeface="Roboto"/>
              </a:rPr>
              <a:t>Seks onder je 25e: Seksuele gezondheid van jongeren in Nederland anno 2023. </a:t>
            </a:r>
            <a:br>
              <a:rPr lang="nl-NL" sz="1400" dirty="0">
                <a:latin typeface="Roboto"/>
                <a:ea typeface="Roboto"/>
                <a:cs typeface="Roboto"/>
              </a:rPr>
            </a:br>
            <a:r>
              <a:rPr lang="nl-NL" sz="1400" dirty="0" err="1">
                <a:latin typeface="Roboto"/>
                <a:ea typeface="Roboto"/>
                <a:cs typeface="Roboto"/>
              </a:rPr>
              <a:t>Motivaction</a:t>
            </a:r>
            <a:r>
              <a:rPr lang="nl-NL" sz="1400" dirty="0">
                <a:latin typeface="Roboto"/>
                <a:ea typeface="Roboto"/>
                <a:cs typeface="Roboto"/>
              </a:rPr>
              <a:t>. (2018). Gendernormen en geweld onder jongeren. </a:t>
            </a:r>
            <a:endParaRPr lang="nl-NL" dirty="0"/>
          </a:p>
        </p:txBody>
      </p:sp>
    </p:spTree>
    <p:extLst>
      <p:ext uri="{BB962C8B-B14F-4D97-AF65-F5344CB8AC3E}">
        <p14:creationId xmlns:p14="http://schemas.microsoft.com/office/powerpoint/2010/main" val="427364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613DC4A-E0C5-1C91-C147-84B493947BF7}"/>
              </a:ext>
            </a:extLst>
          </p:cNvPr>
          <p:cNvSpPr>
            <a:spLocks noGrp="1"/>
          </p:cNvSpPr>
          <p:nvPr>
            <p:ph type="title"/>
          </p:nvPr>
        </p:nvSpPr>
        <p:spPr/>
        <p:txBody>
          <a:bodyPr/>
          <a:lstStyle/>
          <a:p>
            <a:r>
              <a:rPr lang="nl-NL" dirty="0"/>
              <a:t>1. Hoeveel jongeren vinden het tijdens het daten belangrijk om elkaars grenzen te respecteren?</a:t>
            </a:r>
          </a:p>
        </p:txBody>
      </p:sp>
      <p:sp>
        <p:nvSpPr>
          <p:cNvPr id="8" name="Tijdelijke aanduiding voor inhoud 7">
            <a:extLst>
              <a:ext uri="{FF2B5EF4-FFF2-40B4-BE49-F238E27FC236}">
                <a16:creationId xmlns:a16="http://schemas.microsoft.com/office/drawing/2014/main" id="{9A72D7EF-85DA-6F92-F558-00B75D8FA718}"/>
              </a:ext>
            </a:extLst>
          </p:cNvPr>
          <p:cNvSpPr>
            <a:spLocks noGrp="1"/>
          </p:cNvSpPr>
          <p:nvPr>
            <p:ph idx="1"/>
          </p:nvPr>
        </p:nvSpPr>
        <p:spPr>
          <a:xfrm>
            <a:off x="1872003" y="1437677"/>
            <a:ext cx="5543546" cy="3096000"/>
          </a:xfrm>
        </p:spPr>
        <p:txBody>
          <a:bodyPr/>
          <a:lstStyle/>
          <a:p>
            <a:pPr marL="514350" indent="-514350" eaLnBrk="1" hangingPunct="1">
              <a:buAutoNum type="alphaLcPeriod"/>
            </a:pPr>
            <a:r>
              <a:rPr lang="nl-NL" sz="2000" dirty="0">
                <a:latin typeface="Roboto"/>
                <a:ea typeface="Roboto"/>
                <a:cs typeface="Roboto"/>
              </a:rPr>
              <a:t>7 op de 10</a:t>
            </a:r>
          </a:p>
          <a:p>
            <a:pPr marL="514350" indent="-514350" eaLnBrk="1" hangingPunct="1">
              <a:buAutoNum type="alphaLcPeriod"/>
            </a:pPr>
            <a:r>
              <a:rPr lang="nl-NL" sz="2000" dirty="0">
                <a:latin typeface="Roboto"/>
                <a:ea typeface="Roboto"/>
                <a:cs typeface="Roboto"/>
              </a:rPr>
              <a:t>8 op de 10</a:t>
            </a:r>
          </a:p>
          <a:p>
            <a:pPr marL="514350" indent="-514350" eaLnBrk="1" hangingPunct="1">
              <a:buAutoNum type="alphaLcPeriod"/>
            </a:pPr>
            <a:r>
              <a:rPr lang="nl-NL" sz="2000" dirty="0">
                <a:latin typeface="Roboto"/>
                <a:ea typeface="Roboto"/>
                <a:cs typeface="Roboto"/>
              </a:rPr>
              <a:t>9 op de 10 </a:t>
            </a:r>
          </a:p>
          <a:p>
            <a:pPr marL="514350" indent="-514350" eaLnBrk="1" hangingPunct="1">
              <a:buAutoNum type="alphaLcPeriod"/>
            </a:pPr>
            <a:r>
              <a:rPr lang="nl-NL" sz="2000" dirty="0">
                <a:latin typeface="Roboto"/>
                <a:ea typeface="Roboto"/>
                <a:cs typeface="Roboto"/>
              </a:rPr>
              <a:t>Alle jongeren </a:t>
            </a:r>
          </a:p>
          <a:p>
            <a:endParaRPr lang="nl-NL" dirty="0"/>
          </a:p>
        </p:txBody>
      </p:sp>
      <p:sp>
        <p:nvSpPr>
          <p:cNvPr id="2" name="Tijdelijke aanduiding voor datum 1">
            <a:extLst>
              <a:ext uri="{FF2B5EF4-FFF2-40B4-BE49-F238E27FC236}">
                <a16:creationId xmlns:a16="http://schemas.microsoft.com/office/drawing/2014/main" id="{966EFDE7-5BBE-4912-1916-951398AF05F1}"/>
              </a:ext>
            </a:extLst>
          </p:cNvPr>
          <p:cNvSpPr>
            <a:spLocks noGrp="1"/>
          </p:cNvSpPr>
          <p:nvPr>
            <p:ph type="dt" sz="half" idx="10"/>
          </p:nvPr>
        </p:nvSpPr>
        <p:spPr/>
        <p:txBody>
          <a:bodyPr/>
          <a:lstStyle/>
          <a:p>
            <a:fld id="{0547F194-ECFF-4182-8290-66CD2A28C9E9}" type="datetime1">
              <a:rPr lang="nl-NL" smtClean="0"/>
              <a:t>18-3-2025</a:t>
            </a:fld>
            <a:endParaRPr lang="nl-NL"/>
          </a:p>
        </p:txBody>
      </p:sp>
      <p:sp>
        <p:nvSpPr>
          <p:cNvPr id="3" name="Tijdelijke aanduiding voor voettekst 2">
            <a:extLst>
              <a:ext uri="{FF2B5EF4-FFF2-40B4-BE49-F238E27FC236}">
                <a16:creationId xmlns:a16="http://schemas.microsoft.com/office/drawing/2014/main" id="{B6E57BBE-6246-1B06-0DFF-F88939810568}"/>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60439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0C1AC-21AD-65F9-A4C7-2BA1D1EB633E}"/>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035508CF-7E20-6463-B032-A12EDAC4726A}"/>
              </a:ext>
            </a:extLst>
          </p:cNvPr>
          <p:cNvSpPr>
            <a:spLocks noGrp="1"/>
          </p:cNvSpPr>
          <p:nvPr>
            <p:ph type="title"/>
          </p:nvPr>
        </p:nvSpPr>
        <p:spPr/>
        <p:txBody>
          <a:bodyPr/>
          <a:lstStyle/>
          <a:p>
            <a:r>
              <a:rPr lang="nl-NL" dirty="0"/>
              <a:t>1. Hoeveel jongeren vinden het tijdens het daten belangrijk om elkaars grenzen te respecteren?</a:t>
            </a:r>
            <a:br>
              <a:rPr lang="nl-NL" dirty="0"/>
            </a:br>
            <a:endParaRPr lang="nl-NL" dirty="0"/>
          </a:p>
        </p:txBody>
      </p:sp>
      <p:sp>
        <p:nvSpPr>
          <p:cNvPr id="8" name="Tijdelijke aanduiding voor inhoud 7">
            <a:extLst>
              <a:ext uri="{FF2B5EF4-FFF2-40B4-BE49-F238E27FC236}">
                <a16:creationId xmlns:a16="http://schemas.microsoft.com/office/drawing/2014/main" id="{3881DE27-BB8E-DDD1-5CC0-6972DDF1A652}"/>
              </a:ext>
            </a:extLst>
          </p:cNvPr>
          <p:cNvSpPr>
            <a:spLocks noGrp="1"/>
          </p:cNvSpPr>
          <p:nvPr>
            <p:ph idx="1"/>
          </p:nvPr>
        </p:nvSpPr>
        <p:spPr>
          <a:xfrm>
            <a:off x="1872003" y="1427845"/>
            <a:ext cx="5543546" cy="3096000"/>
          </a:xfrm>
        </p:spPr>
        <p:txBody>
          <a:bodyPr/>
          <a:lstStyle/>
          <a:p>
            <a:pPr marL="514350" indent="-514350" eaLnBrk="1" hangingPunct="1">
              <a:buAutoNum type="alphaLcPeriod"/>
            </a:pPr>
            <a:r>
              <a:rPr lang="nl-NL" sz="2000" dirty="0">
                <a:latin typeface="Roboto"/>
                <a:ea typeface="Roboto"/>
                <a:cs typeface="Roboto"/>
              </a:rPr>
              <a:t>4 op de 10</a:t>
            </a:r>
          </a:p>
          <a:p>
            <a:pPr marL="514350" indent="-514350" eaLnBrk="1" hangingPunct="1">
              <a:buAutoNum type="alphaLcPeriod"/>
            </a:pPr>
            <a:r>
              <a:rPr lang="nl-NL" sz="2000" dirty="0">
                <a:latin typeface="Roboto"/>
                <a:ea typeface="Roboto"/>
                <a:cs typeface="Roboto"/>
              </a:rPr>
              <a:t>8 op de 10</a:t>
            </a:r>
          </a:p>
          <a:p>
            <a:pPr marL="514350" indent="-514350" eaLnBrk="1" hangingPunct="1">
              <a:buAutoNum type="alphaLcPeriod"/>
            </a:pPr>
            <a:r>
              <a:rPr lang="nl-NL" sz="2000" b="1" dirty="0">
                <a:latin typeface="Roboto"/>
                <a:ea typeface="Roboto"/>
                <a:cs typeface="Roboto"/>
              </a:rPr>
              <a:t>9 op de 10 </a:t>
            </a:r>
          </a:p>
          <a:p>
            <a:pPr marL="514350" indent="-514350" eaLnBrk="1" hangingPunct="1">
              <a:buAutoNum type="alphaLcPeriod"/>
            </a:pPr>
            <a:r>
              <a:rPr lang="nl-NL" sz="2000" dirty="0">
                <a:latin typeface="Roboto"/>
                <a:ea typeface="Roboto"/>
                <a:cs typeface="Roboto"/>
              </a:rPr>
              <a:t>Alle jongeren </a:t>
            </a:r>
          </a:p>
          <a:p>
            <a:endParaRPr lang="nl-NL" dirty="0"/>
          </a:p>
        </p:txBody>
      </p:sp>
      <p:sp>
        <p:nvSpPr>
          <p:cNvPr id="2" name="Tijdelijke aanduiding voor datum 1">
            <a:extLst>
              <a:ext uri="{FF2B5EF4-FFF2-40B4-BE49-F238E27FC236}">
                <a16:creationId xmlns:a16="http://schemas.microsoft.com/office/drawing/2014/main" id="{06ACEC2D-D7E5-E113-ED18-55C56B10B7BB}"/>
              </a:ext>
            </a:extLst>
          </p:cNvPr>
          <p:cNvSpPr>
            <a:spLocks noGrp="1"/>
          </p:cNvSpPr>
          <p:nvPr>
            <p:ph type="dt" sz="half" idx="10"/>
          </p:nvPr>
        </p:nvSpPr>
        <p:spPr/>
        <p:txBody>
          <a:bodyPr/>
          <a:lstStyle/>
          <a:p>
            <a:fld id="{0EF888FB-0C10-46C0-8C87-618407BC7FB3}" type="datetime1">
              <a:rPr lang="nl-NL" smtClean="0"/>
              <a:t>18-3-2025</a:t>
            </a:fld>
            <a:endParaRPr lang="nl-NL"/>
          </a:p>
        </p:txBody>
      </p:sp>
      <p:sp>
        <p:nvSpPr>
          <p:cNvPr id="3" name="Tijdelijke aanduiding voor voettekst 2">
            <a:extLst>
              <a:ext uri="{FF2B5EF4-FFF2-40B4-BE49-F238E27FC236}">
                <a16:creationId xmlns:a16="http://schemas.microsoft.com/office/drawing/2014/main" id="{ADD07F4F-D517-13E6-FAD9-2CECC4B79506}"/>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122662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54F40-EB8F-AA8A-D549-12BEBC6CA883}"/>
              </a:ext>
            </a:extLst>
          </p:cNvPr>
          <p:cNvSpPr>
            <a:spLocks noGrp="1"/>
          </p:cNvSpPr>
          <p:nvPr>
            <p:ph type="title"/>
          </p:nvPr>
        </p:nvSpPr>
        <p:spPr>
          <a:xfrm>
            <a:off x="1872000" y="234001"/>
            <a:ext cx="5543549" cy="612000"/>
          </a:xfrm>
        </p:spPr>
        <p:txBody>
          <a:bodyPr/>
          <a:lstStyle/>
          <a:p>
            <a:br>
              <a:rPr lang="nl-NL" dirty="0"/>
            </a:br>
            <a:r>
              <a:rPr lang="nl-NL" dirty="0"/>
              <a:t>2. Hoeveel jongeren vinden dat als je ingestemd hebt met seks, je later toch ‘nee’ mag zeggen? </a:t>
            </a:r>
            <a:br>
              <a:rPr lang="nl-NL" dirty="0"/>
            </a:br>
            <a:endParaRPr lang="nl-NL" dirty="0"/>
          </a:p>
        </p:txBody>
      </p:sp>
      <p:sp>
        <p:nvSpPr>
          <p:cNvPr id="3" name="Tijdelijke aanduiding voor inhoud 2">
            <a:extLst>
              <a:ext uri="{FF2B5EF4-FFF2-40B4-BE49-F238E27FC236}">
                <a16:creationId xmlns:a16="http://schemas.microsoft.com/office/drawing/2014/main" id="{5570A0B1-1423-0B0D-04C2-8DE882F9ED29}"/>
              </a:ext>
            </a:extLst>
          </p:cNvPr>
          <p:cNvSpPr>
            <a:spLocks noGrp="1"/>
          </p:cNvSpPr>
          <p:nvPr>
            <p:ph idx="1"/>
          </p:nvPr>
        </p:nvSpPr>
        <p:spPr>
          <a:xfrm>
            <a:off x="1943993" y="1435412"/>
            <a:ext cx="5543546" cy="3096000"/>
          </a:xfrm>
        </p:spPr>
        <p:txBody>
          <a:bodyPr/>
          <a:lstStyle/>
          <a:p>
            <a:pPr marL="514350" indent="-514350" eaLnBrk="1" hangingPunct="1">
              <a:buAutoNum type="alphaLcPeriod"/>
            </a:pPr>
            <a:r>
              <a:rPr lang="nl-NL" sz="2000" dirty="0">
                <a:latin typeface="Roboto"/>
                <a:ea typeface="Roboto"/>
                <a:cs typeface="Roboto"/>
              </a:rPr>
              <a:t>13%</a:t>
            </a:r>
          </a:p>
          <a:p>
            <a:pPr marL="514350" indent="-514350" eaLnBrk="1" hangingPunct="1">
              <a:buAutoNum type="alphaLcPeriod"/>
            </a:pPr>
            <a:r>
              <a:rPr lang="nl-NL" sz="2000" dirty="0">
                <a:latin typeface="Roboto"/>
                <a:ea typeface="Roboto"/>
                <a:cs typeface="Roboto"/>
              </a:rPr>
              <a:t>44% </a:t>
            </a:r>
          </a:p>
          <a:p>
            <a:pPr marL="514350" indent="-514350" eaLnBrk="1" hangingPunct="1">
              <a:buAutoNum type="alphaLcPeriod"/>
            </a:pPr>
            <a:r>
              <a:rPr lang="nl-NL" sz="2000" dirty="0">
                <a:latin typeface="Roboto"/>
                <a:ea typeface="Roboto"/>
                <a:cs typeface="Roboto"/>
              </a:rPr>
              <a:t>65% </a:t>
            </a:r>
          </a:p>
          <a:p>
            <a:pPr marL="514350" indent="-514350" eaLnBrk="1" hangingPunct="1">
              <a:buAutoNum type="alphaLcPeriod"/>
            </a:pPr>
            <a:r>
              <a:rPr lang="nl-NL" sz="2000" dirty="0">
                <a:latin typeface="Roboto"/>
                <a:ea typeface="Roboto"/>
                <a:cs typeface="Roboto"/>
              </a:rPr>
              <a:t>87%</a:t>
            </a:r>
            <a:endParaRPr lang="nl-NL" sz="2000" dirty="0"/>
          </a:p>
        </p:txBody>
      </p:sp>
      <p:sp>
        <p:nvSpPr>
          <p:cNvPr id="4" name="Tijdelijke aanduiding voor datum 3">
            <a:extLst>
              <a:ext uri="{FF2B5EF4-FFF2-40B4-BE49-F238E27FC236}">
                <a16:creationId xmlns:a16="http://schemas.microsoft.com/office/drawing/2014/main" id="{FAD801D1-6F6D-0FBE-E2F5-677545193F6B}"/>
              </a:ext>
            </a:extLst>
          </p:cNvPr>
          <p:cNvSpPr>
            <a:spLocks noGrp="1"/>
          </p:cNvSpPr>
          <p:nvPr>
            <p:ph type="dt" sz="half" idx="10"/>
          </p:nvPr>
        </p:nvSpPr>
        <p:spPr/>
        <p:txBody>
          <a:bodyPr/>
          <a:lstStyle/>
          <a:p>
            <a:fld id="{03E0C1F6-F600-476F-9561-06830B009F1B}" type="datetime1">
              <a:rPr lang="nl-NL" smtClean="0"/>
              <a:t>18-3-2025</a:t>
            </a:fld>
            <a:endParaRPr lang="nl-NL"/>
          </a:p>
        </p:txBody>
      </p:sp>
      <p:sp>
        <p:nvSpPr>
          <p:cNvPr id="5" name="Tijdelijke aanduiding voor voettekst 4">
            <a:extLst>
              <a:ext uri="{FF2B5EF4-FFF2-40B4-BE49-F238E27FC236}">
                <a16:creationId xmlns:a16="http://schemas.microsoft.com/office/drawing/2014/main" id="{368D1EF0-F7AC-374C-222F-8EE6904ACE01}"/>
              </a:ext>
            </a:extLst>
          </p:cNvPr>
          <p:cNvSpPr>
            <a:spLocks noGrp="1"/>
          </p:cNvSpPr>
          <p:nvPr>
            <p:ph type="ftr" sz="quarter" idx="11"/>
          </p:nvPr>
        </p:nvSpPr>
        <p:spPr/>
        <p:txBody>
          <a:bodyPr/>
          <a:lstStyle/>
          <a:p>
            <a:r>
              <a:rPr lang="nl-NL"/>
              <a:t>Check je consent?!</a:t>
            </a:r>
          </a:p>
        </p:txBody>
      </p:sp>
    </p:spTree>
    <p:extLst>
      <p:ext uri="{BB962C8B-B14F-4D97-AF65-F5344CB8AC3E}">
        <p14:creationId xmlns:p14="http://schemas.microsoft.com/office/powerpoint/2010/main" val="449260204"/>
      </p:ext>
    </p:extLst>
  </p:cSld>
  <p:clrMapOvr>
    <a:masterClrMapping/>
  </p:clrMapOvr>
</p:sld>
</file>

<file path=ppt/theme/theme1.xml><?xml version="1.0" encoding="utf-8"?>
<a:theme xmlns:a="http://schemas.openxmlformats.org/drawingml/2006/main" name="Rutgers Paars">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54E47AB3-D11F-6B41-BDAD-D7DACE70E513}"/>
    </a:ext>
  </a:extLst>
</a:theme>
</file>

<file path=ppt/theme/theme10.xml><?xml version="1.0" encoding="utf-8"?>
<a:theme xmlns:a="http://schemas.openxmlformats.org/drawingml/2006/main" name="Rutgers Mokka">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C4AB3E61-5BB9-CB4E-8354-C4CB466646A6}"/>
    </a:ext>
  </a:extLst>
</a:theme>
</file>

<file path=ppt/theme/theme1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utgers Roze">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24D59441-76E3-6249-8E02-ABDCFFC50786}"/>
    </a:ext>
  </a:extLst>
</a:theme>
</file>

<file path=ppt/theme/theme3.xml><?xml version="1.0" encoding="utf-8"?>
<a:theme xmlns:a="http://schemas.openxmlformats.org/drawingml/2006/main" name="Rutgers Rood">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091D1A4A-8174-FC45-BD15-FAFA65A65038}"/>
    </a:ext>
  </a:extLst>
</a:theme>
</file>

<file path=ppt/theme/theme4.xml><?xml version="1.0" encoding="utf-8"?>
<a:theme xmlns:a="http://schemas.openxmlformats.org/drawingml/2006/main" name="Rutgers Oranje">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32924CFD-41FC-2749-B85A-90712C533E58}"/>
    </a:ext>
  </a:extLst>
</a:theme>
</file>

<file path=ppt/theme/theme5.xml><?xml version="1.0" encoding="utf-8"?>
<a:theme xmlns:a="http://schemas.openxmlformats.org/drawingml/2006/main" name="Rutgers Donkergroen">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D1573F61-BAF8-4948-908F-F52D4043A785}"/>
    </a:ext>
  </a:extLst>
</a:theme>
</file>

<file path=ppt/theme/theme6.xml><?xml version="1.0" encoding="utf-8"?>
<a:theme xmlns:a="http://schemas.openxmlformats.org/drawingml/2006/main" name="Rutgers Groen">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4C77FD51-3C65-9B40-BBF3-C91077D2754C}"/>
    </a:ext>
  </a:extLst>
</a:theme>
</file>

<file path=ppt/theme/theme7.xml><?xml version="1.0" encoding="utf-8"?>
<a:theme xmlns:a="http://schemas.openxmlformats.org/drawingml/2006/main" name="Rutgers Donkerblauw">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01A53C47-380A-6E42-820C-D92633E8E644}"/>
    </a:ext>
  </a:extLst>
</a:theme>
</file>

<file path=ppt/theme/theme8.xml><?xml version="1.0" encoding="utf-8"?>
<a:theme xmlns:a="http://schemas.openxmlformats.org/drawingml/2006/main" name="Rutgers Blauw">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B60BB355-ACF7-984B-A426-81F1E612F58C}"/>
    </a:ext>
  </a:extLst>
</a:theme>
</file>

<file path=ppt/theme/theme9.xml><?xml version="1.0" encoding="utf-8"?>
<a:theme xmlns:a="http://schemas.openxmlformats.org/drawingml/2006/main" name="Rutgers Bruin">
  <a:themeElements>
    <a:clrScheme name="Rutgers PowerPoint">
      <a:dk1>
        <a:srgbClr val="000000"/>
      </a:dk1>
      <a:lt1>
        <a:srgbClr val="FFFFFF"/>
      </a:lt1>
      <a:dk2>
        <a:srgbClr val="000000"/>
      </a:dk2>
      <a:lt2>
        <a:srgbClr val="F8F8F8"/>
      </a:lt2>
      <a:accent1>
        <a:srgbClr val="66CC66"/>
      </a:accent1>
      <a:accent2>
        <a:srgbClr val="006666"/>
      </a:accent2>
      <a:accent3>
        <a:srgbClr val="6633CC"/>
      </a:accent3>
      <a:accent4>
        <a:srgbClr val="F860C5"/>
      </a:accent4>
      <a:accent5>
        <a:srgbClr val="FF8133"/>
      </a:accent5>
      <a:accent6>
        <a:srgbClr val="FD4D38"/>
      </a:accent6>
      <a:hlink>
        <a:srgbClr val="0016E2"/>
      </a:hlink>
      <a:folHlink>
        <a:srgbClr val="33CCFF"/>
      </a:folHlink>
    </a:clrScheme>
    <a:fontScheme name="Poppins Bold Roboto Regular">
      <a:majorFont>
        <a:latin typeface="Poppins Bold"/>
        <a:ea typeface=""/>
        <a:cs typeface=""/>
      </a:majorFont>
      <a:minorFont>
        <a:latin typeface="Roboto Regular"/>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oen">
      <a:srgbClr val="66CC66"/>
    </a:custClr>
    <a:custClr name="Donkergroen">
      <a:srgbClr val="006666"/>
    </a:custClr>
    <a:custClr name="Paars">
      <a:srgbClr val="6633CC"/>
    </a:custClr>
    <a:custClr name="Roze">
      <a:srgbClr val="F860C5"/>
    </a:custClr>
    <a:custClr name="Oranje">
      <a:srgbClr val="FF8133"/>
    </a:custClr>
    <a:custClr name="Rood">
      <a:srgbClr val="FD4D38"/>
    </a:custClr>
    <a:custClr name="Blauw">
      <a:srgbClr val="0016E2"/>
    </a:custClr>
    <a:custClr name="Lichtblauw">
      <a:srgbClr val="0099FF"/>
    </a:custClr>
    <a:custClr name="Donkerbruin">
      <a:srgbClr val="603913"/>
    </a:custClr>
    <a:custClr name="Bruin">
      <a:srgbClr val="996633"/>
    </a:custClr>
  </a:custClrLst>
  <a:extLst>
    <a:ext uri="{05A4C25C-085E-4340-85A3-A5531E510DB2}">
      <thm15:themeFamily xmlns:thm15="http://schemas.microsoft.com/office/thememl/2012/main" name="Presentatie1" id="{BD2CF6A6-83CD-2B43-AF73-F726530608F0}" vid="{B860B2DF-98F5-4E4A-9038-6CD9CD523E60}"/>
    </a:ext>
  </a:extLst>
</a:theme>
</file>

<file path=docProps/app.xml><?xml version="1.0" encoding="utf-8"?>
<Properties xmlns="http://schemas.openxmlformats.org/officeDocument/2006/extended-properties" xmlns:vt="http://schemas.openxmlformats.org/officeDocument/2006/docPropsVTypes">
  <Template>Rutgers NL Presentation</Template>
  <TotalTime>303</TotalTime>
  <Words>3280</Words>
  <Application>Microsoft Office PowerPoint</Application>
  <PresentationFormat>On-screen Show (16:9)</PresentationFormat>
  <Paragraphs>278</Paragraphs>
  <Slides>35</Slides>
  <Notes>19</Notes>
  <HiddenSlides>0</HiddenSlides>
  <MMClips>1</MMClips>
  <ScaleCrop>false</ScaleCrop>
  <HeadingPairs>
    <vt:vector size="4" baseType="variant">
      <vt:variant>
        <vt:lpstr>Theme</vt:lpstr>
      </vt:variant>
      <vt:variant>
        <vt:i4>10</vt:i4>
      </vt:variant>
      <vt:variant>
        <vt:lpstr>Slide Titles</vt:lpstr>
      </vt:variant>
      <vt:variant>
        <vt:i4>35</vt:i4>
      </vt:variant>
    </vt:vector>
  </HeadingPairs>
  <TitlesOfParts>
    <vt:vector size="45" baseType="lpstr">
      <vt:lpstr>Rutgers Paars</vt:lpstr>
      <vt:lpstr>Rutgers Roze</vt:lpstr>
      <vt:lpstr>Rutgers Rood</vt:lpstr>
      <vt:lpstr>Rutgers Oranje</vt:lpstr>
      <vt:lpstr>Rutgers Donkergroen</vt:lpstr>
      <vt:lpstr>Rutgers Groen</vt:lpstr>
      <vt:lpstr>Rutgers Donkerblauw</vt:lpstr>
      <vt:lpstr>Rutgers Blauw</vt:lpstr>
      <vt:lpstr>Rutgers Bruin</vt:lpstr>
      <vt:lpstr>Rutgers Mokka</vt:lpstr>
      <vt:lpstr>Check je consent?! </vt:lpstr>
      <vt:lpstr>Wat gaan we vandaag doen?</vt:lpstr>
      <vt:lpstr>Wat associeer jij met consent?</vt:lpstr>
      <vt:lpstr>Welke huisregels zullen we afspreken voor deze bijeenkomst?</vt:lpstr>
      <vt:lpstr>Zien jullie verbanden tussen wat Marije vertelt over consent en jullie eigen associaties ermee?</vt:lpstr>
      <vt:lpstr>Check je consent?! quiz</vt:lpstr>
      <vt:lpstr>1. Hoeveel jongeren vinden het tijdens het daten belangrijk om elkaars grenzen te respecteren?</vt:lpstr>
      <vt:lpstr>1. Hoeveel jongeren vinden het tijdens het daten belangrijk om elkaars grenzen te respecteren? </vt:lpstr>
      <vt:lpstr> 2. Hoeveel jongeren vinden dat als je ingestemd hebt met seks, je later toch ‘nee’ mag zeggen?  </vt:lpstr>
      <vt:lpstr> 2. Hoeveel jongeren vinden dat als je ingestemd hebt met seks, je later toch ‘nee’ mag zeggen?  </vt:lpstr>
      <vt:lpstr>3. Hoeveel jongeren keuren het af om zonder toestemming naaktfoto’s of seksfilmpjes van iemand te delen? </vt:lpstr>
      <vt:lpstr>3. Hoeveel jongeren keuren het af om zonder toestemming naaktfoto’s of seksfilmpjes van iemand te delen? </vt:lpstr>
      <vt:lpstr>4. Hoeveel procent van de jongeren geeft aan dat ze altijd (denken te) weten of de ander seks wilt? En hoeveel procent checkt dit altijd? </vt:lpstr>
      <vt:lpstr>4. Hoeveel procent van de jongeren geeft aan dat ze altijd (denken te) weten of de ander seks wilt? En hoeveel procent checkt dit altijd? </vt:lpstr>
      <vt:lpstr>5. Wat is de meest gegeven reden dat jongeren niet altijd checken of de ander seks wilt? </vt:lpstr>
      <vt:lpstr>5. Wat is de meest gegeven reden dat jongeren niet altijd checken of de ander seks wilt? </vt:lpstr>
      <vt:lpstr>6. Hoeveel procent meiden en jongens hebben ooit te maken gehad met fysieke seksuele grensoverschrijding: van ongewenste aanrakingen tot allerlei vormen van seks tegen de wil</vt:lpstr>
      <vt:lpstr>6. Hoeveel procent meiden en jongens hebben ooit te maken gehad met fysieke seksuele grensoverschrijding: van ongewenste aanrakingen tot allerlei vormen van seks tegen de wil</vt:lpstr>
      <vt:lpstr>7. Hoeveel procent van meiden en jongens hebben ooit seksueel geweld ervaren: gedwongen seksuele handelingen en/of manuele, orale, vaginale of anale seks tegen de wil? </vt:lpstr>
      <vt:lpstr>7. Hoeveel procent van meiden en jongens hebben ooit seksueel geweld ervaren: gedwongen seksuele handelingen en/of manuele, orale, vaginale of anale seks tegen de wil? </vt:lpstr>
      <vt:lpstr>8. Hoeveel procent van de jongeren die seksueel geweld hebben meegemaakt, praten hierover met iemand uit hun omgeving of zoeken professionele hulp?  </vt:lpstr>
      <vt:lpstr>8. Hoeveel procent van de jongeren die seksueel geweld hebben meegemaakt, praten hierover met iemand uit hun omgeving of zoeken professionele hulp?  </vt:lpstr>
      <vt:lpstr>Organisaties waar je terecht kan: </vt:lpstr>
      <vt:lpstr>Consent spel</vt:lpstr>
      <vt:lpstr>Wat gaan jullie doen</vt:lpstr>
      <vt:lpstr>Uitleg Consentsituatie kaarten</vt:lpstr>
      <vt:lpstr>Antwoorden</vt:lpstr>
      <vt:lpstr>1A: Daten</vt:lpstr>
      <vt:lpstr>2A: Uitgaan</vt:lpstr>
      <vt:lpstr>3A:  Werksituatie  </vt:lpstr>
      <vt:lpstr>4A: Vrienden </vt:lpstr>
      <vt:lpstr>Nu in de praktijk: hoe check jij consent? </vt:lpstr>
      <vt:lpstr>Uitleg consentvaardigheidskaarten </vt:lpstr>
      <vt:lpstr>Plenaire bespreking</vt:lpstr>
      <vt:lpstr>Bedankt!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Maartje Puts</dc:creator>
  <cp:keywords/>
  <dc:description>Rutgers Presentatie - versie 1 - oktober 2021
Ontwerp: 6500 Kelvin
Template: Ton Persoon</dc:description>
  <cp:lastModifiedBy>Javier Koole</cp:lastModifiedBy>
  <cp:revision>8</cp:revision>
  <dcterms:created xsi:type="dcterms:W3CDTF">2022-06-07T21:12:57Z</dcterms:created>
  <dcterms:modified xsi:type="dcterms:W3CDTF">2025-03-18T13:11:33Z</dcterms:modified>
  <cp:category/>
</cp:coreProperties>
</file>